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602" r:id="rId2"/>
    <p:sldId id="579" r:id="rId3"/>
    <p:sldId id="578" r:id="rId4"/>
    <p:sldId id="580" r:id="rId5"/>
    <p:sldId id="582" r:id="rId6"/>
    <p:sldId id="583" r:id="rId7"/>
    <p:sldId id="584" r:id="rId8"/>
    <p:sldId id="601" r:id="rId9"/>
    <p:sldId id="603" r:id="rId10"/>
    <p:sldId id="600" r:id="rId11"/>
    <p:sldId id="585" r:id="rId12"/>
    <p:sldId id="586" r:id="rId13"/>
    <p:sldId id="594" r:id="rId14"/>
    <p:sldId id="604" r:id="rId15"/>
    <p:sldId id="587" r:id="rId16"/>
    <p:sldId id="591" r:id="rId17"/>
    <p:sldId id="595" r:id="rId18"/>
    <p:sldId id="592" r:id="rId19"/>
    <p:sldId id="590" r:id="rId20"/>
    <p:sldId id="599" r:id="rId21"/>
    <p:sldId id="597" r:id="rId22"/>
    <p:sldId id="606" r:id="rId23"/>
    <p:sldId id="596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614"/>
    <a:srgbClr val="435057"/>
    <a:srgbClr val="1E8BAA"/>
    <a:srgbClr val="244E8E"/>
    <a:srgbClr val="23BACF"/>
    <a:srgbClr val="A0C515"/>
    <a:srgbClr val="FFFFFF"/>
    <a:srgbClr val="48535A"/>
    <a:srgbClr val="B4D241"/>
    <a:srgbClr val="A1C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8" autoAdjust="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20456-D133-439A-9E5F-48C2B6BA16E4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559D9-5C2D-4875-A673-D70E65A32E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47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0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52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92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52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EBA8-7ABA-9029-D574-4E631883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EEA919-940D-6795-64F9-4AFE92090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74ABB-3972-8C55-881F-BF041B28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E3AECE-CED2-FF98-F707-1C670AA9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3ED08-27C3-9C14-42AF-5176CE6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CB532-ED04-EDAC-5826-5FB0C10E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0E576D-035B-364E-F4D7-C6A3FC066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861A7-3FC4-1B4F-D941-32EFB487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1016C-A3EC-513C-4C19-0B39EA48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675398-89C3-4D9B-1DEF-7AEA24B4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25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169546-CA84-42F8-ADE0-39C1B1362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DAC5F5-207D-C4D0-F53D-7740F7E15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6FA102-9C3A-DAF7-723F-C3F0E29F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200558-6601-9C95-A06B-F41C2F39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3D685-CC30-28CA-EC36-81924F96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89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B10B7-9778-4980-9B6E-97C58A23E447}"/>
              </a:ext>
            </a:extLst>
          </p:cNvPr>
          <p:cNvSpPr/>
          <p:nvPr userDrawn="1"/>
        </p:nvSpPr>
        <p:spPr>
          <a:xfrm>
            <a:off x="865658" y="6629038"/>
            <a:ext cx="9746924" cy="97200"/>
          </a:xfrm>
          <a:prstGeom prst="rect">
            <a:avLst/>
          </a:prstGeom>
          <a:gradFill flip="none" rotWithShape="1">
            <a:gsLst>
              <a:gs pos="0">
                <a:srgbClr val="32B9C8"/>
              </a:gs>
              <a:gs pos="100000">
                <a:srgbClr val="A0C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AF3D93-C05D-4FCC-80BE-FFB8391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293162"/>
            <a:ext cx="10515600" cy="109831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rgbClr val="46505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2B37252-51AB-4BE3-9DA9-34837288B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799" y="6402989"/>
            <a:ext cx="1111367" cy="363769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5A4D401-FC9A-4FB8-9E2D-85D5E0E4F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7536" y="6276838"/>
            <a:ext cx="8748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Club des économies d'eau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23299B1-7543-484F-8FEB-E3AF72193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2623" y="6276838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6616240-CD72-45B6-980A-B0B987596F7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F3EC41E-260B-4BC6-A4E6-7C1BF984B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" y="6278955"/>
            <a:ext cx="802247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2C49C-A659-8296-A80C-61466F1F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2BD4C3-ED2C-681A-4089-F2FD7D17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F05618-9E44-8264-2EE5-38ED1CE8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BE5DF-5946-DC87-E510-6EBE9186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422FC3-B386-DC5C-5A82-6B2DF67A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9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D4EF0-1271-0BAB-AB66-558B94AC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1DC3A4-7E9C-4EC3-BFB1-6A45F8488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E7ED0-DA6A-D677-6936-66EC343D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BA33A-A4AB-9A02-6BF1-A68345DD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EB74D-CCB5-6D2B-4D5A-AE2749C3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79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D003B-9145-FE8A-4C60-54E609C7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70941-E606-4343-A74B-F9F94AC72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92AFC9-A95E-C09F-1243-5EE7DF107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04B33C-8457-64CD-0184-44E1F23D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09B7E8-5077-C89D-BC3D-35E31A42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07CD85-F865-BCC8-3BC3-120FEF0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2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139A9-8496-065A-2F49-073609FC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6328D2-9006-3786-9FCF-B5DACCF5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CC279C-3594-1E6B-AE1F-30C5C5093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43324E-129F-958B-29A7-9529374EE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D00E96-86FC-BD67-7B5A-FF3532DC6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0182FF-9792-DA51-52F3-AB64A1E3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A83F5-3CFD-CB3D-7069-0F60B387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43E8CD-8083-F628-028C-EB22D46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6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555DB-8B9A-7AB2-7DD6-02517BFA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4BD75-6600-854B-6CA7-AFCEC607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71B04E-D87A-0875-33D0-BE75929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1DAE07-17D3-6443-05FB-E3B8F801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3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535DA8-4FE0-90EC-F6BA-AC85446D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9DF36F-C9B1-12A4-B809-CC8A9F5E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BE9EC1-7AA4-4957-94C3-9F4227EB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22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215DB-BA63-0B10-8354-049C1A27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767CE-8915-4DD9-ACF0-3110C954B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84628C-D4C5-F88A-1B41-0EF7A687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1F1507-257B-ED4E-F79D-46A1EB53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0901BB-D6E5-8A1A-BF62-08B484F8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F207E1-33FB-BC75-CAE9-D03E2239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2E04F-A1DF-08E4-7FC6-48929D70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76F7DF-8C0A-1009-79DF-386DBCD91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27325-B14E-5111-825B-3E8F069C1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EABABC-A67D-BA1F-2442-B7042447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65A856-0027-2DEB-BE01-66D4FF8A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6FDA6C-701E-38AA-F969-DC5FD415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D5F721-DF13-A7B0-23A8-A5C580AD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5E5C41-3846-F0C7-9205-51BD17D79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D9F9C-18C0-4626-CCE0-409C6D1DB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BC82-8153-4972-8160-1D13A3BB394A}" type="datetimeFigureOut">
              <a:rPr lang="fr-FR" smtClean="0"/>
              <a:t>11/12/2023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37EBA3-A2E2-B9B9-EA47-6BA53C73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C0391-78B3-5CD6-3A78-FFF0FCA2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2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jpe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F090E0AD-8414-53E1-A599-0C6C02DE057F}"/>
              </a:ext>
            </a:extLst>
          </p:cNvPr>
          <p:cNvSpPr txBox="1">
            <a:spLocks/>
          </p:cNvSpPr>
          <p:nvPr/>
        </p:nvSpPr>
        <p:spPr>
          <a:xfrm>
            <a:off x="4845444" y="5972017"/>
            <a:ext cx="139132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Motion Design</a:t>
            </a:r>
          </a:p>
        </p:txBody>
      </p:sp>
      <p:pic>
        <p:nvPicPr>
          <p:cNvPr id="7" name="eau17-gestes-pour-leau-2-ok">
            <a:hlinkClick r:id="" action="ppaction://media"/>
            <a:extLst>
              <a:ext uri="{FF2B5EF4-FFF2-40B4-BE49-F238E27FC236}">
                <a16:creationId xmlns:a16="http://schemas.microsoft.com/office/drawing/2014/main" id="{C0613BE0-858D-242F-75D4-F92DD0A79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15" y="930"/>
            <a:ext cx="10217877" cy="57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 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E25FBC0-4875-926A-AB72-82CFA7DD7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27" y="2130136"/>
            <a:ext cx="5794645" cy="3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E688D29-72D1-9359-75E6-521A5756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875" y="1198256"/>
            <a:ext cx="3484264" cy="492854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campagne positive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campagne bilingue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situations concrètes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conseils simples à adopter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résultats chiffrés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4" name="Image 13" descr="Une image contenant dessin humoristique, illustration, meubles, clipart&#10;&#10;Description générée automatiquement">
            <a:extLst>
              <a:ext uri="{FF2B5EF4-FFF2-40B4-BE49-F238E27FC236}">
                <a16:creationId xmlns:a16="http://schemas.microsoft.com/office/drawing/2014/main" id="{89B928FC-4CC7-3096-9E62-623EF9BF9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3" y="3887545"/>
            <a:ext cx="2353852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Mise à disposition d’un kit 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de communication</a:t>
            </a:r>
          </a:p>
          <a:p>
            <a:pPr>
              <a:spcAft>
                <a:spcPts val="600"/>
              </a:spcAft>
            </a:pP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1" name="Image 10" descr="Une image contenant texte, capture d’écran, eau&#10;&#10;Description générée automatiquement">
            <a:extLst>
              <a:ext uri="{FF2B5EF4-FFF2-40B4-BE49-F238E27FC236}">
                <a16:creationId xmlns:a16="http://schemas.microsoft.com/office/drawing/2014/main" id="{FC512481-B1BD-3DF8-D89E-2487075478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54681">
            <a:off x="7812497" y="1839173"/>
            <a:ext cx="2936471" cy="4152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age 8" descr="Une image contenant texte, capture d’écran, Graphique, logo&#10;&#10;Description générée automatiquement">
            <a:extLst>
              <a:ext uri="{FF2B5EF4-FFF2-40B4-BE49-F238E27FC236}">
                <a16:creationId xmlns:a16="http://schemas.microsoft.com/office/drawing/2014/main" id="{FA3E1E33-25AA-5E90-A414-3B86B90A8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88" y="1517169"/>
            <a:ext cx="2936471" cy="4152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82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outils personnalisables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0" name="Image 9" descr="Une image contenant texte, capture d’écran, Publicité en ligne, Page web&#10;&#10;Description générée automatiquement">
            <a:extLst>
              <a:ext uri="{FF2B5EF4-FFF2-40B4-BE49-F238E27FC236}">
                <a16:creationId xmlns:a16="http://schemas.microsoft.com/office/drawing/2014/main" id="{0A9CA1C5-3698-0683-3996-03F9CFD19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21" y="1517169"/>
            <a:ext cx="6442437" cy="45563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Image 6" descr="Une image contenant texte, capture d’écran, Publicité en ligne, Page web&#10;&#10;Description générée automatiquement">
            <a:extLst>
              <a:ext uri="{FF2B5EF4-FFF2-40B4-BE49-F238E27FC236}">
                <a16:creationId xmlns:a16="http://schemas.microsoft.com/office/drawing/2014/main" id="{02C71834-726F-77BB-3FD6-5D12F05D6B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5" b="22786"/>
          <a:stretch/>
        </p:blipFill>
        <p:spPr>
          <a:xfrm>
            <a:off x="4899753" y="1601047"/>
            <a:ext cx="3147570" cy="34414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0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ein air, ciel, Panneau d’affichage&#10;&#10;Description générée automatiquement">
            <a:extLst>
              <a:ext uri="{FF2B5EF4-FFF2-40B4-BE49-F238E27FC236}">
                <a16:creationId xmlns:a16="http://schemas.microsoft.com/office/drawing/2014/main" id="{876542DF-167D-CBF0-D36A-EF26AD6FE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11127"/>
          <a:stretch/>
        </p:blipFill>
        <p:spPr>
          <a:xfrm>
            <a:off x="165717" y="337351"/>
            <a:ext cx="5930283" cy="6183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8E76D-F4A2-5515-EB48-B32C65467D8D}"/>
              </a:ext>
            </a:extLst>
          </p:cNvPr>
          <p:cNvSpPr/>
          <p:nvPr/>
        </p:nvSpPr>
        <p:spPr>
          <a:xfrm>
            <a:off x="0" y="0"/>
            <a:ext cx="6649375" cy="673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texte, capture d’écran, Publicité en ligne, Page web&#10;&#10;Description générée automatiquement">
            <a:extLst>
              <a:ext uri="{FF2B5EF4-FFF2-40B4-BE49-F238E27FC236}">
                <a16:creationId xmlns:a16="http://schemas.microsoft.com/office/drawing/2014/main" id="{9D74CADC-54F0-DE8E-0047-1AA62C592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5" b="22786"/>
          <a:stretch/>
        </p:blipFill>
        <p:spPr>
          <a:xfrm>
            <a:off x="0" y="0"/>
            <a:ext cx="6320901" cy="69111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34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50482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outils complémentaires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texte, chaussures, disque compact&#10;&#10;Description générée automatiquement">
            <a:extLst>
              <a:ext uri="{FF2B5EF4-FFF2-40B4-BE49-F238E27FC236}">
                <a16:creationId xmlns:a16="http://schemas.microsoft.com/office/drawing/2014/main" id="{BB2AF298-F6FC-E9AF-B299-DD013C51B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30" y="2487127"/>
            <a:ext cx="2855070" cy="2835355"/>
          </a:xfrm>
          <a:prstGeom prst="rect">
            <a:avLst/>
          </a:prstGeom>
        </p:spPr>
      </p:pic>
      <p:pic>
        <p:nvPicPr>
          <p:cNvPr id="18" name="Image 17" descr="Une image contenant texte, dessin humoristique, habits, affiche&#10;&#10;Description générée automatiquement">
            <a:extLst>
              <a:ext uri="{FF2B5EF4-FFF2-40B4-BE49-F238E27FC236}">
                <a16:creationId xmlns:a16="http://schemas.microsoft.com/office/drawing/2014/main" id="{3BEACE5A-E7FA-BEB8-38D4-324625E53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19" y="1335887"/>
            <a:ext cx="3062120" cy="4331419"/>
          </a:xfrm>
          <a:prstGeom prst="rect">
            <a:avLst/>
          </a:prstGeom>
        </p:spPr>
      </p:pic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719FD035-64E2-08A6-E384-AFE7736EB0C9}"/>
              </a:ext>
            </a:extLst>
          </p:cNvPr>
          <p:cNvSpPr txBox="1">
            <a:spLocks/>
          </p:cNvSpPr>
          <p:nvPr/>
        </p:nvSpPr>
        <p:spPr>
          <a:xfrm>
            <a:off x="4169257" y="5345802"/>
            <a:ext cx="104614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Stickers</a:t>
            </a:r>
          </a:p>
        </p:txBody>
      </p:sp>
      <p:sp>
        <p:nvSpPr>
          <p:cNvPr id="32" name="Espace réservé du pied de page 2">
            <a:extLst>
              <a:ext uri="{FF2B5EF4-FFF2-40B4-BE49-F238E27FC236}">
                <a16:creationId xmlns:a16="http://schemas.microsoft.com/office/drawing/2014/main" id="{AD60F55A-8433-2F13-72B1-F8286986003B}"/>
              </a:ext>
            </a:extLst>
          </p:cNvPr>
          <p:cNvSpPr txBox="1">
            <a:spLocks/>
          </p:cNvSpPr>
          <p:nvPr/>
        </p:nvSpPr>
        <p:spPr>
          <a:xfrm>
            <a:off x="7916647" y="5633802"/>
            <a:ext cx="23796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Affiches multigestes</a:t>
            </a:r>
          </a:p>
        </p:txBody>
      </p:sp>
    </p:spTree>
    <p:extLst>
      <p:ext uri="{BB962C8B-B14F-4D97-AF65-F5344CB8AC3E}">
        <p14:creationId xmlns:p14="http://schemas.microsoft.com/office/powerpoint/2010/main" val="10651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outils complémentaires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2" name="Image 11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4B1A07B9-AE0D-B0D5-EA3B-FD6B0CFBC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0" y="2606311"/>
            <a:ext cx="2298919" cy="2298919"/>
          </a:xfrm>
          <a:prstGeom prst="rect">
            <a:avLst/>
          </a:prstGeom>
        </p:spPr>
      </p:pic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F090E0AD-8414-53E1-A599-0C6C02DE057F}"/>
              </a:ext>
            </a:extLst>
          </p:cNvPr>
          <p:cNvSpPr txBox="1">
            <a:spLocks/>
          </p:cNvSpPr>
          <p:nvPr/>
        </p:nvSpPr>
        <p:spPr>
          <a:xfrm>
            <a:off x="7622343" y="5637755"/>
            <a:ext cx="2516932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Campagne réseaux sociaux</a:t>
            </a:r>
          </a:p>
        </p:txBody>
      </p:sp>
      <p:sp>
        <p:nvSpPr>
          <p:cNvPr id="33" name="Espace réservé du pied de page 2">
            <a:extLst>
              <a:ext uri="{FF2B5EF4-FFF2-40B4-BE49-F238E27FC236}">
                <a16:creationId xmlns:a16="http://schemas.microsoft.com/office/drawing/2014/main" id="{3FB83ABE-86E2-B3E0-A239-B844EAEB6FF2}"/>
              </a:ext>
            </a:extLst>
          </p:cNvPr>
          <p:cNvSpPr txBox="1">
            <a:spLocks/>
          </p:cNvSpPr>
          <p:nvPr/>
        </p:nvSpPr>
        <p:spPr>
          <a:xfrm>
            <a:off x="2483163" y="5085004"/>
            <a:ext cx="23796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Quiz numérique</a:t>
            </a:r>
          </a:p>
        </p:txBody>
      </p:sp>
      <p:pic>
        <p:nvPicPr>
          <p:cNvPr id="35" name="Image 34" descr="Une image contenant texte, habits, capture d’écran, conception&#10;&#10;Description générée automatiquement">
            <a:extLst>
              <a:ext uri="{FF2B5EF4-FFF2-40B4-BE49-F238E27FC236}">
                <a16:creationId xmlns:a16="http://schemas.microsoft.com/office/drawing/2014/main" id="{DA1482FB-E156-0E73-7A13-B6B4E3234D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"/>
          <a:stretch/>
        </p:blipFill>
        <p:spPr>
          <a:xfrm>
            <a:off x="7489459" y="1516137"/>
            <a:ext cx="2649816" cy="40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1046693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 appui des partenaires pour relayer la campagne tout au long de l’été 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DE4A199-E44A-B562-033A-38F378EAB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8" y="2510580"/>
            <a:ext cx="2724851" cy="3395726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A5C0BA6-37E4-C23D-79F0-97F5A240289E}"/>
              </a:ext>
            </a:extLst>
          </p:cNvPr>
          <p:cNvSpPr txBox="1">
            <a:spLocks/>
          </p:cNvSpPr>
          <p:nvPr/>
        </p:nvSpPr>
        <p:spPr>
          <a:xfrm>
            <a:off x="6096000" y="2845319"/>
            <a:ext cx="5838092" cy="2898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45192"/>
                </a:solidFill>
              </a:rPr>
              <a:t>Partenaires institutionnels </a:t>
            </a:r>
            <a:br>
              <a:rPr lang="fr-FR" sz="1600" b="1" dirty="0"/>
            </a:br>
            <a:r>
              <a:rPr lang="fr-FR" sz="1600" b="1" dirty="0"/>
              <a:t>Département de la Charente-Maritime ;</a:t>
            </a:r>
            <a:br>
              <a:rPr lang="fr-FR" sz="1600" b="1" dirty="0"/>
            </a:br>
            <a:r>
              <a:rPr lang="fr-FR" sz="1600" b="1" dirty="0"/>
              <a:t>Préfecture de la Charente-Maritime ; </a:t>
            </a:r>
            <a:br>
              <a:rPr lang="fr-FR" sz="1600" b="1" dirty="0"/>
            </a:br>
            <a:r>
              <a:rPr lang="fr-FR" sz="1600" b="1" dirty="0"/>
              <a:t>EPTB Charente ;</a:t>
            </a:r>
            <a:br>
              <a:rPr lang="fr-FR" sz="1600" b="1" dirty="0"/>
            </a:br>
            <a:r>
              <a:rPr lang="fr-FR" sz="1600" b="1" dirty="0"/>
              <a:t>Fédération NAHPA ;</a:t>
            </a:r>
            <a:br>
              <a:rPr lang="fr-FR" sz="1600" b="1" dirty="0"/>
            </a:br>
            <a:r>
              <a:rPr lang="fr-FR" sz="1600" b="1" dirty="0" err="1"/>
              <a:t>Interfilière</a:t>
            </a:r>
            <a:r>
              <a:rPr lang="fr-FR" sz="1600" b="1" dirty="0"/>
              <a:t> du tourisme durable Nouvelle-Aquitaine ;</a:t>
            </a:r>
            <a:br>
              <a:rPr lang="fr-FR" sz="1600" b="1" dirty="0"/>
            </a:br>
            <a:r>
              <a:rPr lang="fr-FR" sz="1600" b="1" dirty="0"/>
              <a:t>GRAINE Poitou-Charentes …</a:t>
            </a:r>
            <a:br>
              <a:rPr lang="fr-FR" sz="1600" b="1" dirty="0"/>
            </a:br>
            <a:endParaRPr lang="fr-FR" sz="16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790A31D-2476-FA1A-1BD3-323E41DC926E}"/>
              </a:ext>
            </a:extLst>
          </p:cNvPr>
          <p:cNvGrpSpPr/>
          <p:nvPr/>
        </p:nvGrpSpPr>
        <p:grpSpPr>
          <a:xfrm>
            <a:off x="4862802" y="3297224"/>
            <a:ext cx="1132590" cy="866202"/>
            <a:chOff x="2066925" y="3034895"/>
            <a:chExt cx="1132590" cy="866202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5A0E3F7-7787-D73D-71A8-AFCF6B7721FF}"/>
                </a:ext>
              </a:extLst>
            </p:cNvPr>
            <p:cNvSpPr/>
            <p:nvPr/>
          </p:nvSpPr>
          <p:spPr>
            <a:xfrm>
              <a:off x="2066925" y="3034895"/>
              <a:ext cx="689380" cy="6893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45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B76C43DE-2359-8FDB-853E-A16E555EC484}"/>
                </a:ext>
              </a:extLst>
            </p:cNvPr>
            <p:cNvSpPr txBox="1">
              <a:spLocks/>
            </p:cNvSpPr>
            <p:nvPr/>
          </p:nvSpPr>
          <p:spPr>
            <a:xfrm>
              <a:off x="2097082" y="3037760"/>
              <a:ext cx="1102433" cy="863337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/>
              <a:r>
                <a:rPr lang="fr-FR" sz="6600" dirty="0">
                  <a:solidFill>
                    <a:srgbClr val="1E8BAA"/>
                  </a:solidFill>
                </a:rPr>
                <a:t>+</a:t>
              </a:r>
              <a:endParaRPr lang="fr-FR" sz="4000" dirty="0">
                <a:solidFill>
                  <a:srgbClr val="1E8BA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relais sur différents supports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texte, affiche, capture d’écran, conception&#10;&#10;Description générée automatiquement">
            <a:extLst>
              <a:ext uri="{FF2B5EF4-FFF2-40B4-BE49-F238E27FC236}">
                <a16:creationId xmlns:a16="http://schemas.microsoft.com/office/drawing/2014/main" id="{CB0C1FDB-EC49-43D8-BA8D-E1BAD375D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2" y="2507659"/>
            <a:ext cx="3041199" cy="28762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Image 9" descr="Une image contenant texte, ordinateur, capture d’écran, Site web&#10;&#10;Description générée automatiquement">
            <a:extLst>
              <a:ext uri="{FF2B5EF4-FFF2-40B4-BE49-F238E27FC236}">
                <a16:creationId xmlns:a16="http://schemas.microsoft.com/office/drawing/2014/main" id="{B9E1C4FA-D32C-517C-6EEF-B9446690F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59" y="1172042"/>
            <a:ext cx="3379785" cy="46609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Image 11" descr="Une image contenant texte, capture d’écran, habits, conception&#10;&#10;Description générée automatiquement">
            <a:extLst>
              <a:ext uri="{FF2B5EF4-FFF2-40B4-BE49-F238E27FC236}">
                <a16:creationId xmlns:a16="http://schemas.microsoft.com/office/drawing/2014/main" id="{A7D0EF71-18A1-ECEF-E5B6-3E370C77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76" y="2502326"/>
            <a:ext cx="2804089" cy="32267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814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relais dans les territoires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60" name="Image 59" descr="Une image contenant texte, bus, Véhicule terrestre, transport&#10;&#10;Description générée automatiquement">
            <a:extLst>
              <a:ext uri="{FF2B5EF4-FFF2-40B4-BE49-F238E27FC236}">
                <a16:creationId xmlns:a16="http://schemas.microsoft.com/office/drawing/2014/main" id="{A738E13C-66C5-BF10-544E-B2D5E65D6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783" y="2956210"/>
            <a:ext cx="3895950" cy="29219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Image 65" descr="Une image contenant texte, plante d’intérieur, table basse, intérieur&#10;&#10;Description générée automatiquement">
            <a:extLst>
              <a:ext uri="{FF2B5EF4-FFF2-40B4-BE49-F238E27FC236}">
                <a16:creationId xmlns:a16="http://schemas.microsoft.com/office/drawing/2014/main" id="{4208C123-DFB5-2D0F-6BC9-DC1C66EF48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t="19133" r="-194" b="8978"/>
          <a:stretch/>
        </p:blipFill>
        <p:spPr>
          <a:xfrm>
            <a:off x="5424308" y="1445104"/>
            <a:ext cx="2860999" cy="38140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Image 61" descr="Une image contenant texte, plein air, arbre, ciel&#10;&#10;Description générée automatiquement">
            <a:extLst>
              <a:ext uri="{FF2B5EF4-FFF2-40B4-BE49-F238E27FC236}">
                <a16:creationId xmlns:a16="http://schemas.microsoft.com/office/drawing/2014/main" id="{18235EDA-73CD-3691-371F-C171BBD62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68" y="3778844"/>
            <a:ext cx="2820999" cy="21157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Image 63" descr="Une image contenant plein air, texte, herbe, nuage&#10;&#10;Description générée automatiquement">
            <a:extLst>
              <a:ext uri="{FF2B5EF4-FFF2-40B4-BE49-F238E27FC236}">
                <a16:creationId xmlns:a16="http://schemas.microsoft.com/office/drawing/2014/main" id="{90BA57D8-2B46-E065-213B-585D6FE8D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9" y="3031255"/>
            <a:ext cx="2621087" cy="19658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79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2B25144-D7EB-4AE0-42C5-E05C46514A4F}"/>
              </a:ext>
            </a:extLst>
          </p:cNvPr>
          <p:cNvSpPr txBox="1">
            <a:spLocks/>
          </p:cNvSpPr>
          <p:nvPr/>
        </p:nvSpPr>
        <p:spPr>
          <a:xfrm>
            <a:off x="503796" y="912501"/>
            <a:ext cx="8597576" cy="203883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fr-FR" sz="2400" spc="70" dirty="0">
                <a:solidFill>
                  <a:srgbClr val="A0C515"/>
                </a:solidFill>
              </a:rPr>
              <a:t>Campagne estivale de mobilisation et de sensibilisation </a:t>
            </a:r>
            <a:br>
              <a:rPr lang="fr-FR" sz="2400" spc="70" dirty="0">
                <a:solidFill>
                  <a:srgbClr val="A0C515"/>
                </a:solidFill>
              </a:rPr>
            </a:br>
            <a:r>
              <a:rPr lang="fr-FR" sz="2400" spc="70" dirty="0">
                <a:solidFill>
                  <a:srgbClr val="A0C515"/>
                </a:solidFill>
              </a:rPr>
              <a:t>« L’eau, on l’aime, on la préserve »</a:t>
            </a:r>
            <a:br>
              <a:rPr lang="fr-FR" sz="2400" spc="70" dirty="0">
                <a:solidFill>
                  <a:srgbClr val="48535A"/>
                </a:solidFill>
              </a:rPr>
            </a:br>
            <a:r>
              <a:rPr lang="fr-FR" sz="2400" spc="70" dirty="0">
                <a:solidFill>
                  <a:srgbClr val="48535A"/>
                </a:solidFill>
              </a:rPr>
              <a:t>par Eau 17  </a:t>
            </a:r>
          </a:p>
        </p:txBody>
      </p:sp>
      <p:sp>
        <p:nvSpPr>
          <p:cNvPr id="9" name="Freeform 26">
            <a:extLst>
              <a:ext uri="{FF2B5EF4-FFF2-40B4-BE49-F238E27FC236}">
                <a16:creationId xmlns:a16="http://schemas.microsoft.com/office/drawing/2014/main" id="{7510F700-C2EC-41B1-20B4-B598D5063711}"/>
              </a:ext>
            </a:extLst>
          </p:cNvPr>
          <p:cNvSpPr/>
          <p:nvPr/>
        </p:nvSpPr>
        <p:spPr>
          <a:xfrm>
            <a:off x="10225772" y="5631483"/>
            <a:ext cx="1813449" cy="1038859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FFF05D0-36F2-759D-61CB-5607AB46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24"/>
          <a:stretch/>
        </p:blipFill>
        <p:spPr>
          <a:xfrm>
            <a:off x="8605931" y="5655436"/>
            <a:ext cx="1220926" cy="103886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F68A822-2984-A9DD-20AA-7B1405BF0DBF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7169728" cy="49344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rgbClr val="244E8E"/>
                </a:solidFill>
              </a:rPr>
              <a:t>14 décembre 2023 | Trophées d’économies d’eau – Lauréat 2023</a:t>
            </a:r>
            <a:endParaRPr lang="fr-FR" sz="1400" dirty="0">
              <a:solidFill>
                <a:srgbClr val="244E8E"/>
              </a:solidFill>
            </a:endParaRPr>
          </a:p>
        </p:txBody>
      </p:sp>
      <p:pic>
        <p:nvPicPr>
          <p:cNvPr id="8" name="image5.jpeg">
            <a:extLst>
              <a:ext uri="{FF2B5EF4-FFF2-40B4-BE49-F238E27FC236}">
                <a16:creationId xmlns:a16="http://schemas.microsoft.com/office/drawing/2014/main" id="{C1D77B0D-3C83-CB9F-26F8-6C11123A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224" y="5618332"/>
            <a:ext cx="2115458" cy="992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824E5EC-074C-6932-5CDB-A873448F3503}"/>
              </a:ext>
            </a:extLst>
          </p:cNvPr>
          <p:cNvGrpSpPr/>
          <p:nvPr/>
        </p:nvGrpSpPr>
        <p:grpSpPr>
          <a:xfrm>
            <a:off x="8872316" y="370901"/>
            <a:ext cx="3770482" cy="4738421"/>
            <a:chOff x="9025094" y="512947"/>
            <a:chExt cx="3770482" cy="4738421"/>
          </a:xfrm>
        </p:grpSpPr>
        <p:sp>
          <p:nvSpPr>
            <p:cNvPr id="21" name="Graphique 16" descr="Eau avec un remplissage uni">
              <a:extLst>
                <a:ext uri="{FF2B5EF4-FFF2-40B4-BE49-F238E27FC236}">
                  <a16:creationId xmlns:a16="http://schemas.microsoft.com/office/drawing/2014/main" id="{6DEF429E-06F4-9610-7C69-A27646D04251}"/>
                </a:ext>
              </a:extLst>
            </p:cNvPr>
            <p:cNvSpPr/>
            <p:nvPr/>
          </p:nvSpPr>
          <p:spPr>
            <a:xfrm>
              <a:off x="9659044" y="512947"/>
              <a:ext cx="3136532" cy="4738421"/>
            </a:xfrm>
            <a:custGeom>
              <a:avLst/>
              <a:gdLst>
                <a:gd name="connsiteX0" fmla="*/ 1568266 w 3136532"/>
                <a:gd name="connsiteY0" fmla="*/ 0 h 4707648"/>
                <a:gd name="connsiteX1" fmla="*/ 0 w 3136532"/>
                <a:gd name="connsiteY1" fmla="*/ 3159080 h 4707648"/>
                <a:gd name="connsiteX2" fmla="*/ 1568266 w 3136532"/>
                <a:gd name="connsiteY2" fmla="*/ 4707648 h 4707648"/>
                <a:gd name="connsiteX3" fmla="*/ 3136533 w 3136532"/>
                <a:gd name="connsiteY3" fmla="*/ 3159080 h 4707648"/>
                <a:gd name="connsiteX4" fmla="*/ 1568266 w 3136532"/>
                <a:gd name="connsiteY4" fmla="*/ 0 h 470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07648">
                  <a:moveTo>
                    <a:pt x="1568266" y="0"/>
                  </a:moveTo>
                  <a:cubicBezTo>
                    <a:pt x="1568266" y="0"/>
                    <a:pt x="0" y="2180385"/>
                    <a:pt x="0" y="3159080"/>
                  </a:cubicBezTo>
                  <a:cubicBezTo>
                    <a:pt x="0" y="4013890"/>
                    <a:pt x="702583" y="4707648"/>
                    <a:pt x="1568266" y="4707648"/>
                  </a:cubicBezTo>
                  <a:cubicBezTo>
                    <a:pt x="2433949" y="4707648"/>
                    <a:pt x="3136533" y="4013890"/>
                    <a:pt x="3136533" y="3159080"/>
                  </a:cubicBezTo>
                  <a:cubicBezTo>
                    <a:pt x="3136533" y="2174190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rgbClr val="23BACF">
                <a:alpha val="50196"/>
              </a:srgbClr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Graphique 12" descr="Eau avec un remplissage uni">
              <a:extLst>
                <a:ext uri="{FF2B5EF4-FFF2-40B4-BE49-F238E27FC236}">
                  <a16:creationId xmlns:a16="http://schemas.microsoft.com/office/drawing/2014/main" id="{497F4CA9-B1BB-6E6B-2337-6D3B394FFA17}"/>
                </a:ext>
              </a:extLst>
            </p:cNvPr>
            <p:cNvSpPr/>
            <p:nvPr/>
          </p:nvSpPr>
          <p:spPr>
            <a:xfrm>
              <a:off x="9025094" y="512947"/>
              <a:ext cx="3166906" cy="4738421"/>
            </a:xfrm>
            <a:custGeom>
              <a:avLst/>
              <a:gdLst>
                <a:gd name="connsiteX0" fmla="*/ 1568266 w 3136532"/>
                <a:gd name="connsiteY0" fmla="*/ 0 h 4765231"/>
                <a:gd name="connsiteX1" fmla="*/ 0 w 3136532"/>
                <a:gd name="connsiteY1" fmla="*/ 3197721 h 4765231"/>
                <a:gd name="connsiteX2" fmla="*/ 1568266 w 3136532"/>
                <a:gd name="connsiteY2" fmla="*/ 4765232 h 4765231"/>
                <a:gd name="connsiteX3" fmla="*/ 3136533 w 3136532"/>
                <a:gd name="connsiteY3" fmla="*/ 3197721 h 4765231"/>
                <a:gd name="connsiteX4" fmla="*/ 1568266 w 3136532"/>
                <a:gd name="connsiteY4" fmla="*/ 0 h 476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65231">
                  <a:moveTo>
                    <a:pt x="1568266" y="0"/>
                  </a:moveTo>
                  <a:cubicBezTo>
                    <a:pt x="1568266" y="0"/>
                    <a:pt x="0" y="2207055"/>
                    <a:pt x="0" y="3197721"/>
                  </a:cubicBezTo>
                  <a:cubicBezTo>
                    <a:pt x="0" y="4062987"/>
                    <a:pt x="702583" y="4765232"/>
                    <a:pt x="1568266" y="4765232"/>
                  </a:cubicBezTo>
                  <a:cubicBezTo>
                    <a:pt x="2433949" y="4765232"/>
                    <a:pt x="3136533" y="4062987"/>
                    <a:pt x="3136533" y="3197721"/>
                  </a:cubicBezTo>
                  <a:cubicBezTo>
                    <a:pt x="3136533" y="2200785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chemeClr val="bg1"/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CA02689-E9C6-6AD6-710A-BF4DDC6EA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805" r="3998" b="3078"/>
            <a:stretch/>
          </p:blipFill>
          <p:spPr>
            <a:xfrm>
              <a:off x="9254150" y="2882157"/>
              <a:ext cx="2708793" cy="1561021"/>
            </a:xfrm>
            <a:prstGeom prst="rect">
              <a:avLst/>
            </a:prstGeom>
          </p:spPr>
        </p:pic>
        <p:sp>
          <p:nvSpPr>
            <p:cNvPr id="11" name="Graphique 9" descr="Eau contour">
              <a:extLst>
                <a:ext uri="{FF2B5EF4-FFF2-40B4-BE49-F238E27FC236}">
                  <a16:creationId xmlns:a16="http://schemas.microsoft.com/office/drawing/2014/main" id="{C94BAFF8-2DEF-BC79-540E-1044D9501060}"/>
                </a:ext>
              </a:extLst>
            </p:cNvPr>
            <p:cNvSpPr/>
            <p:nvPr/>
          </p:nvSpPr>
          <p:spPr>
            <a:xfrm>
              <a:off x="9025094" y="512947"/>
              <a:ext cx="3197280" cy="4738421"/>
            </a:xfrm>
            <a:custGeom>
              <a:avLst/>
              <a:gdLst>
                <a:gd name="connsiteX0" fmla="*/ 0 w 2267719"/>
                <a:gd name="connsiteY0" fmla="*/ 2201774 h 3281075"/>
                <a:gd name="connsiteX1" fmla="*/ 1133860 w 2267719"/>
                <a:gd name="connsiteY1" fmla="*/ 3281075 h 3281075"/>
                <a:gd name="connsiteX2" fmla="*/ 2267719 w 2267719"/>
                <a:gd name="connsiteY2" fmla="*/ 2201774 h 3281075"/>
                <a:gd name="connsiteX3" fmla="*/ 1133860 w 2267719"/>
                <a:gd name="connsiteY3" fmla="*/ 0 h 3281075"/>
                <a:gd name="connsiteX4" fmla="*/ 0 w 2267719"/>
                <a:gd name="connsiteY4" fmla="*/ 2201774 h 3281075"/>
                <a:gd name="connsiteX5" fmla="*/ 2177011 w 2267719"/>
                <a:gd name="connsiteY5" fmla="*/ 2201774 h 3281075"/>
                <a:gd name="connsiteX6" fmla="*/ 1133860 w 2267719"/>
                <a:gd name="connsiteY6" fmla="*/ 3194731 h 3281075"/>
                <a:gd name="connsiteX7" fmla="*/ 90709 w 2267719"/>
                <a:gd name="connsiteY7" fmla="*/ 2201774 h 3281075"/>
                <a:gd name="connsiteX8" fmla="*/ 1133959 w 2267719"/>
                <a:gd name="connsiteY8" fmla="*/ 151776 h 3281075"/>
                <a:gd name="connsiteX9" fmla="*/ 2177011 w 2267719"/>
                <a:gd name="connsiteY9" fmla="*/ 2201774 h 32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7719" h="3281075">
                  <a:moveTo>
                    <a:pt x="0" y="2201774"/>
                  </a:moveTo>
                  <a:cubicBezTo>
                    <a:pt x="0" y="2797855"/>
                    <a:pt x="507647" y="3281075"/>
                    <a:pt x="1133860" y="3281075"/>
                  </a:cubicBezTo>
                  <a:cubicBezTo>
                    <a:pt x="1760072" y="3281075"/>
                    <a:pt x="2267719" y="2797855"/>
                    <a:pt x="2267719" y="2201774"/>
                  </a:cubicBezTo>
                  <a:cubicBezTo>
                    <a:pt x="2267719" y="1515339"/>
                    <a:pt x="1133860" y="0"/>
                    <a:pt x="1133860" y="0"/>
                  </a:cubicBezTo>
                  <a:cubicBezTo>
                    <a:pt x="1133860" y="0"/>
                    <a:pt x="0" y="1519656"/>
                    <a:pt x="0" y="2201774"/>
                  </a:cubicBezTo>
                  <a:close/>
                  <a:moveTo>
                    <a:pt x="2177011" y="2201774"/>
                  </a:moveTo>
                  <a:cubicBezTo>
                    <a:pt x="2177011" y="2750171"/>
                    <a:pt x="1709974" y="3194731"/>
                    <a:pt x="1133860" y="3194731"/>
                  </a:cubicBezTo>
                  <a:cubicBezTo>
                    <a:pt x="557746" y="3194731"/>
                    <a:pt x="90709" y="2750171"/>
                    <a:pt x="90709" y="2201774"/>
                  </a:cubicBezTo>
                  <a:cubicBezTo>
                    <a:pt x="90709" y="1653735"/>
                    <a:pt x="884678" y="500364"/>
                    <a:pt x="1133959" y="151776"/>
                  </a:cubicBezTo>
                  <a:cubicBezTo>
                    <a:pt x="1383350" y="499600"/>
                    <a:pt x="2177011" y="1650036"/>
                    <a:pt x="2177011" y="2201774"/>
                  </a:cubicBezTo>
                  <a:close/>
                </a:path>
              </a:pathLst>
            </a:custGeom>
            <a:solidFill>
              <a:srgbClr val="23BACF"/>
            </a:solidFill>
            <a:ln w="1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pic>
        <p:nvPicPr>
          <p:cNvPr id="3" name="Image 2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DB1DDB6E-B27A-5EA3-DD29-881D874F9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70" y="3084770"/>
            <a:ext cx="2670067" cy="35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présence sur le terrain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habits, texte, personne, jeans&#10;&#10;Description générée automatiquement">
            <a:extLst>
              <a:ext uri="{FF2B5EF4-FFF2-40B4-BE49-F238E27FC236}">
                <a16:creationId xmlns:a16="http://schemas.microsoft.com/office/drawing/2014/main" id="{DF40BC9F-73E4-E316-3D17-38CD72A7E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35" y="2611219"/>
            <a:ext cx="3270722" cy="2453372"/>
          </a:xfrm>
          <a:prstGeom prst="rect">
            <a:avLst/>
          </a:prstGeom>
        </p:spPr>
      </p:pic>
      <p:pic>
        <p:nvPicPr>
          <p:cNvPr id="10" name="Image 9" descr="Une image contenant plein air, personne, ciel, herbe&#10;&#10;Description générée automatiquement">
            <a:extLst>
              <a:ext uri="{FF2B5EF4-FFF2-40B4-BE49-F238E27FC236}">
                <a16:creationId xmlns:a16="http://schemas.microsoft.com/office/drawing/2014/main" id="{7962908E-8A93-EF37-366D-AEA990F895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4"/>
          <a:stretch/>
        </p:blipFill>
        <p:spPr>
          <a:xfrm>
            <a:off x="6444166" y="2611219"/>
            <a:ext cx="2735203" cy="2453372"/>
          </a:xfrm>
          <a:prstGeom prst="rect">
            <a:avLst/>
          </a:prstGeom>
        </p:spPr>
      </p:pic>
      <p:pic>
        <p:nvPicPr>
          <p:cNvPr id="12" name="Image 11" descr="Une image contenant texte, herbe, plein air, sol&#10;&#10;Description générée automatiquement">
            <a:extLst>
              <a:ext uri="{FF2B5EF4-FFF2-40B4-BE49-F238E27FC236}">
                <a16:creationId xmlns:a16="http://schemas.microsoft.com/office/drawing/2014/main" id="{C17A3E0E-9E9F-4C70-7844-104009C731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4"/>
          <a:stretch/>
        </p:blipFill>
        <p:spPr>
          <a:xfrm>
            <a:off x="334138" y="2611219"/>
            <a:ext cx="2118488" cy="2453372"/>
          </a:xfrm>
          <a:prstGeom prst="rect">
            <a:avLst/>
          </a:prstGeom>
        </p:spPr>
      </p:pic>
      <p:pic>
        <p:nvPicPr>
          <p:cNvPr id="14" name="Image 13" descr="Une image contenant texte, plein air, écriture manuscrite, chaussures&#10;&#10;Description générée automatiquement">
            <a:extLst>
              <a:ext uri="{FF2B5EF4-FFF2-40B4-BE49-F238E27FC236}">
                <a16:creationId xmlns:a16="http://schemas.microsoft.com/office/drawing/2014/main" id="{34DDB4AA-D96A-1FF3-6A34-AA7D5507B2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0"/>
          <a:stretch/>
        </p:blipFill>
        <p:spPr>
          <a:xfrm rot="5400000">
            <a:off x="9523632" y="2577806"/>
            <a:ext cx="2502931" cy="24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résonnance médiatique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7" name="Image 6" descr="Une image contenant texte, capture d’écran, Site web, conception&#10;&#10;Description générée automatiquement">
            <a:extLst>
              <a:ext uri="{FF2B5EF4-FFF2-40B4-BE49-F238E27FC236}">
                <a16:creationId xmlns:a16="http://schemas.microsoft.com/office/drawing/2014/main" id="{9048729E-FA6E-3D89-7663-4A2BC3E6B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01" t="15266" r="40791" b="55802"/>
          <a:stretch/>
        </p:blipFill>
        <p:spPr>
          <a:xfrm>
            <a:off x="8112962" y="359508"/>
            <a:ext cx="1769345" cy="5736444"/>
          </a:xfrm>
          <a:prstGeom prst="rect">
            <a:avLst/>
          </a:prstGeom>
        </p:spPr>
      </p:pic>
      <p:pic>
        <p:nvPicPr>
          <p:cNvPr id="8" name="Image 7" descr="Une image contenant texte, journal, Actualités, capture d’écran&#10;&#10;Description générée automatiquement">
            <a:extLst>
              <a:ext uri="{FF2B5EF4-FFF2-40B4-BE49-F238E27FC236}">
                <a16:creationId xmlns:a16="http://schemas.microsoft.com/office/drawing/2014/main" id="{B0ED10B1-A438-1735-5BA5-BCEC224A2B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93"/>
          <a:stretch/>
        </p:blipFill>
        <p:spPr>
          <a:xfrm>
            <a:off x="386508" y="2704666"/>
            <a:ext cx="4247566" cy="2976163"/>
          </a:xfrm>
          <a:prstGeom prst="rect">
            <a:avLst/>
          </a:prstGeom>
        </p:spPr>
      </p:pic>
      <p:pic>
        <p:nvPicPr>
          <p:cNvPr id="10" name="Image 9" descr="Une image contenant texte, capture d’écran, Publicité en ligne, conception&#10;&#10;Description générée automatiquement">
            <a:extLst>
              <a:ext uri="{FF2B5EF4-FFF2-40B4-BE49-F238E27FC236}">
                <a16:creationId xmlns:a16="http://schemas.microsoft.com/office/drawing/2014/main" id="{CC1FADB1-E94A-702F-F3E0-DA35D3A343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681" y="1860062"/>
            <a:ext cx="2210644" cy="38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DA3C56-DD60-9863-16B2-0B230C606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8" y="2130136"/>
            <a:ext cx="5794645" cy="35337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DFF59BE-9912-01DF-2C0B-6FFFC222AB06}"/>
              </a:ext>
            </a:extLst>
          </p:cNvPr>
          <p:cNvSpPr txBox="1"/>
          <p:nvPr/>
        </p:nvSpPr>
        <p:spPr>
          <a:xfrm>
            <a:off x="7571566" y="3481504"/>
            <a:ext cx="244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800" b="1" dirty="0">
                <a:solidFill>
                  <a:srgbClr val="435057"/>
                </a:solidFill>
              </a:rPr>
              <a:t>Merci ! </a:t>
            </a:r>
          </a:p>
        </p:txBody>
      </p:sp>
    </p:spTree>
    <p:extLst>
      <p:ext uri="{BB962C8B-B14F-4D97-AF65-F5344CB8AC3E}">
        <p14:creationId xmlns:p14="http://schemas.microsoft.com/office/powerpoint/2010/main" val="272901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D6BFF24-C31D-CB2C-3EF9-54693D4F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t="1426" r="1889" b="2991"/>
          <a:stretch/>
        </p:blipFill>
        <p:spPr>
          <a:xfrm>
            <a:off x="5588030" y="1962990"/>
            <a:ext cx="6438228" cy="38680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Les résultats sur la consommation d’eau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52E2EB78-5278-5E9C-0513-7574C5F7B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8" y="2628640"/>
            <a:ext cx="6684803" cy="342466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contexte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politique d’éducation à l’environnement et d’accompagnement pour des territoires sobres en eau votée par les élus d’Eau 17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id="{F8DCD654-3D36-CB18-972F-9CF32CD44823}"/>
              </a:ext>
            </a:extLst>
          </p:cNvPr>
          <p:cNvGrpSpPr/>
          <p:nvPr/>
        </p:nvGrpSpPr>
        <p:grpSpPr>
          <a:xfrm>
            <a:off x="5754716" y="2658313"/>
            <a:ext cx="2454353" cy="2454353"/>
            <a:chOff x="7928351" y="3418382"/>
            <a:chExt cx="2454353" cy="2454353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0AEC59D-5B22-D235-D61B-3E42AD7A262A}"/>
                </a:ext>
              </a:extLst>
            </p:cNvPr>
            <p:cNvGrpSpPr/>
            <p:nvPr/>
          </p:nvGrpSpPr>
          <p:grpSpPr>
            <a:xfrm>
              <a:off x="7928351" y="3418382"/>
              <a:ext cx="2454353" cy="2454353"/>
              <a:chOff x="6096000" y="3396160"/>
              <a:chExt cx="2454353" cy="2454353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850D5AF-CF52-1091-58F1-8E2D4021F27F}"/>
                  </a:ext>
                </a:extLst>
              </p:cNvPr>
              <p:cNvSpPr/>
              <p:nvPr/>
            </p:nvSpPr>
            <p:spPr>
              <a:xfrm>
                <a:off x="6096000" y="3396160"/>
                <a:ext cx="2454353" cy="2454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8B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space réservé du pied de page 2">
                <a:extLst>
                  <a:ext uri="{FF2B5EF4-FFF2-40B4-BE49-F238E27FC236}">
                    <a16:creationId xmlns:a16="http://schemas.microsoft.com/office/drawing/2014/main" id="{793A2EA3-CEEB-9FBF-D2AD-2ADE420607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4803" y="5309932"/>
                <a:ext cx="1695110" cy="288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fr-FR"/>
                </a:defPPr>
                <a:lvl1pPr marL="0" algn="ctr" defTabSz="914400" rtl="0" eaLnBrk="1" latinLnBrk="0" hangingPunct="1">
                  <a:defRPr sz="1400" b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b="1" dirty="0">
                    <a:solidFill>
                      <a:srgbClr val="244E8E"/>
                    </a:solidFill>
                  </a:rPr>
                  <a:t>Partage </a:t>
                </a:r>
                <a:br>
                  <a:rPr lang="fr-FR" b="1" dirty="0">
                    <a:solidFill>
                      <a:srgbClr val="244E8E"/>
                    </a:solidFill>
                  </a:rPr>
                </a:br>
                <a:r>
                  <a:rPr lang="fr-FR" b="1" dirty="0">
                    <a:solidFill>
                      <a:srgbClr val="244E8E"/>
                    </a:solidFill>
                  </a:rPr>
                  <a:t>de la ressource</a:t>
                </a:r>
              </a:p>
            </p:txBody>
          </p:sp>
        </p:grpSp>
        <p:pic>
          <p:nvPicPr>
            <p:cNvPr id="29" name="Image 28" descr="Une image contenant cercle, Graphique, clipart, conception&#10;&#10;Description générée automatiquement">
              <a:extLst>
                <a:ext uri="{FF2B5EF4-FFF2-40B4-BE49-F238E27FC236}">
                  <a16:creationId xmlns:a16="http://schemas.microsoft.com/office/drawing/2014/main" id="{AF473367-C0A0-4BDF-99A8-03CAB23D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25" y="3867996"/>
              <a:ext cx="1577803" cy="1250995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576CA37-0C0F-C32D-3799-B3D6D29A62D3}"/>
              </a:ext>
            </a:extLst>
          </p:cNvPr>
          <p:cNvGrpSpPr/>
          <p:nvPr/>
        </p:nvGrpSpPr>
        <p:grpSpPr>
          <a:xfrm>
            <a:off x="3704178" y="3931195"/>
            <a:ext cx="2318793" cy="2318793"/>
            <a:chOff x="2591157" y="3396161"/>
            <a:chExt cx="2454353" cy="2454353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4CB99DE-5840-CC98-0D29-0ED6B48327AD}"/>
                </a:ext>
              </a:extLst>
            </p:cNvPr>
            <p:cNvSpPr/>
            <p:nvPr/>
          </p:nvSpPr>
          <p:spPr>
            <a:xfrm>
              <a:off x="2591157" y="3396161"/>
              <a:ext cx="2454353" cy="245435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8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Image 11" descr="Une image contenant Graphique, clipart, graphisme, conception&#10;&#10;Description générée automatiquement">
              <a:extLst>
                <a:ext uri="{FF2B5EF4-FFF2-40B4-BE49-F238E27FC236}">
                  <a16:creationId xmlns:a16="http://schemas.microsoft.com/office/drawing/2014/main" id="{BDA9BBA2-2B9A-B009-5921-C6B66F5C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012" y="3629596"/>
              <a:ext cx="1386951" cy="1535724"/>
            </a:xfrm>
            <a:prstGeom prst="rect">
              <a:avLst/>
            </a:prstGeom>
          </p:spPr>
        </p:pic>
        <p:sp>
          <p:nvSpPr>
            <p:cNvPr id="13" name="Espace réservé du pied de page 2">
              <a:extLst>
                <a:ext uri="{FF2B5EF4-FFF2-40B4-BE49-F238E27FC236}">
                  <a16:creationId xmlns:a16="http://schemas.microsoft.com/office/drawing/2014/main" id="{05F8C170-7D81-2EE2-407C-99899FFBEBD4}"/>
                </a:ext>
              </a:extLst>
            </p:cNvPr>
            <p:cNvSpPr txBox="1">
              <a:spLocks/>
            </p:cNvSpPr>
            <p:nvPr/>
          </p:nvSpPr>
          <p:spPr>
            <a:xfrm>
              <a:off x="2984932" y="5211637"/>
              <a:ext cx="1695110" cy="288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1400" b="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>
                  <a:solidFill>
                    <a:srgbClr val="244E8E"/>
                  </a:solidFill>
                </a:rPr>
                <a:t>Afflux touristiques</a:t>
              </a: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dirty="0">
                <a:solidFill>
                  <a:srgbClr val="33A6B2"/>
                </a:solidFill>
              </a:rPr>
            </a:br>
            <a:r>
              <a:rPr lang="fr-FR" sz="3600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contexte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La Charente-Maritime est un territoire touristique :</a:t>
            </a:r>
            <a:br>
              <a:rPr lang="fr-FR" sz="2400" b="1" dirty="0">
                <a:solidFill>
                  <a:srgbClr val="9EC614"/>
                </a:solidFill>
              </a:rPr>
            </a:br>
            <a:r>
              <a:rPr lang="fr-FR" sz="2400" b="1" dirty="0">
                <a:solidFill>
                  <a:srgbClr val="9EC614"/>
                </a:solidFill>
              </a:rPr>
              <a:t>la gestion de l’eau se complexifie en période estivale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438EE17F-AC2A-3FA3-E654-8B197B7D47B6}"/>
              </a:ext>
            </a:extLst>
          </p:cNvPr>
          <p:cNvGrpSpPr/>
          <p:nvPr/>
        </p:nvGrpSpPr>
        <p:grpSpPr>
          <a:xfrm>
            <a:off x="7940815" y="3931195"/>
            <a:ext cx="2318792" cy="2318792"/>
            <a:chOff x="6096000" y="3396160"/>
            <a:chExt cx="2454353" cy="245435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34A7E188-1072-802F-E335-3DA82377FA12}"/>
                </a:ext>
              </a:extLst>
            </p:cNvPr>
            <p:cNvGrpSpPr/>
            <p:nvPr/>
          </p:nvGrpSpPr>
          <p:grpSpPr>
            <a:xfrm>
              <a:off x="6096000" y="3396160"/>
              <a:ext cx="2454353" cy="2454353"/>
              <a:chOff x="6297017" y="3325975"/>
              <a:chExt cx="2454353" cy="2454353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C367676-0915-D7EF-99EB-467CACED1B39}"/>
                  </a:ext>
                </a:extLst>
              </p:cNvPr>
              <p:cNvSpPr/>
              <p:nvPr/>
            </p:nvSpPr>
            <p:spPr>
              <a:xfrm>
                <a:off x="6297017" y="3325975"/>
                <a:ext cx="2454353" cy="2454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8B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age 25" descr="Une image contenant dessin humoristique, clipart, dessin, illustration&#10;&#10;Description générée automatiquement">
                <a:extLst>
                  <a:ext uri="{FF2B5EF4-FFF2-40B4-BE49-F238E27FC236}">
                    <a16:creationId xmlns:a16="http://schemas.microsoft.com/office/drawing/2014/main" id="{B7343CB7-397E-48A1-03F4-46F86C0BC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6538" y="4427869"/>
                <a:ext cx="421000" cy="543066"/>
              </a:xfrm>
              <a:prstGeom prst="rect">
                <a:avLst/>
              </a:prstGeom>
            </p:spPr>
          </p:pic>
          <p:pic>
            <p:nvPicPr>
              <p:cNvPr id="28" name="Image 27" descr="Une image contenant Graphique, graphisme, art, illustration&#10;&#10;Description générée automatiquement">
                <a:extLst>
                  <a:ext uri="{FF2B5EF4-FFF2-40B4-BE49-F238E27FC236}">
                    <a16:creationId xmlns:a16="http://schemas.microsoft.com/office/drawing/2014/main" id="{5B46A520-6AAF-6F4A-17CE-376F1C87B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237" y="3714656"/>
                <a:ext cx="790022" cy="543068"/>
              </a:xfrm>
              <a:prstGeom prst="rect">
                <a:avLst/>
              </a:prstGeom>
            </p:spPr>
          </p:pic>
          <p:pic>
            <p:nvPicPr>
              <p:cNvPr id="30" name="Image 29" descr="Une image contenant dessin, Dessin d’enfant, clipart, illustration&#10;&#10;Description générée automatiquement">
                <a:extLst>
                  <a:ext uri="{FF2B5EF4-FFF2-40B4-BE49-F238E27FC236}">
                    <a16:creationId xmlns:a16="http://schemas.microsoft.com/office/drawing/2014/main" id="{0071C37D-4E2F-1C68-CE47-8C4766F18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237" y="4374852"/>
                <a:ext cx="648008" cy="543068"/>
              </a:xfrm>
              <a:prstGeom prst="rect">
                <a:avLst/>
              </a:prstGeom>
            </p:spPr>
          </p:pic>
          <p:pic>
            <p:nvPicPr>
              <p:cNvPr id="32" name="Image 31" descr="Une image contenant lune, capture d’écran, illustration, conception&#10;&#10;Description générée automatiquement">
                <a:extLst>
                  <a:ext uri="{FF2B5EF4-FFF2-40B4-BE49-F238E27FC236}">
                    <a16:creationId xmlns:a16="http://schemas.microsoft.com/office/drawing/2014/main" id="{FA650AFC-18FD-15AF-41B0-76E8167E8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9831" y="4373407"/>
                <a:ext cx="512141" cy="543068"/>
              </a:xfrm>
              <a:prstGeom prst="rect">
                <a:avLst/>
              </a:prstGeom>
            </p:spPr>
          </p:pic>
          <p:pic>
            <p:nvPicPr>
              <p:cNvPr id="34" name="Image 33" descr="Une image contenant casier à vaisselle, conception, art&#10;&#10;Description générée automatiquement">
                <a:extLst>
                  <a:ext uri="{FF2B5EF4-FFF2-40B4-BE49-F238E27FC236}">
                    <a16:creationId xmlns:a16="http://schemas.microsoft.com/office/drawing/2014/main" id="{899E3B14-0542-6AAD-C387-CC68DA894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9328" y="3717851"/>
                <a:ext cx="805485" cy="543068"/>
              </a:xfrm>
              <a:prstGeom prst="rect">
                <a:avLst/>
              </a:prstGeom>
            </p:spPr>
          </p:pic>
        </p:grpSp>
        <p:sp>
          <p:nvSpPr>
            <p:cNvPr id="24" name="Espace réservé du pied de page 2">
              <a:extLst>
                <a:ext uri="{FF2B5EF4-FFF2-40B4-BE49-F238E27FC236}">
                  <a16:creationId xmlns:a16="http://schemas.microsoft.com/office/drawing/2014/main" id="{F163B742-549E-9BF2-DDD1-51DFAE2711EC}"/>
                </a:ext>
              </a:extLst>
            </p:cNvPr>
            <p:cNvSpPr txBox="1">
              <a:spLocks/>
            </p:cNvSpPr>
            <p:nvPr/>
          </p:nvSpPr>
          <p:spPr>
            <a:xfrm>
              <a:off x="6494803" y="5309932"/>
              <a:ext cx="1695110" cy="288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1400" b="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>
                  <a:solidFill>
                    <a:srgbClr val="244E8E"/>
                  </a:solidFill>
                </a:rPr>
                <a:t>Multiplication</a:t>
              </a:r>
              <a:br>
                <a:rPr lang="fr-FR" dirty="0">
                  <a:solidFill>
                    <a:srgbClr val="244E8E"/>
                  </a:solidFill>
                </a:rPr>
              </a:br>
              <a:r>
                <a:rPr lang="fr-FR" dirty="0">
                  <a:solidFill>
                    <a:srgbClr val="244E8E"/>
                  </a:solidFill>
                </a:rPr>
                <a:t>des usages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3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dirty="0">
                <a:solidFill>
                  <a:srgbClr val="33A6B2"/>
                </a:solidFill>
              </a:rPr>
            </a:br>
            <a:r>
              <a:rPr lang="fr-FR" sz="3600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Les objectifs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C778C5-0D36-7446-CBC6-4D91C5CFF487}"/>
              </a:ext>
            </a:extLst>
          </p:cNvPr>
          <p:cNvSpPr txBox="1"/>
          <p:nvPr/>
        </p:nvSpPr>
        <p:spPr>
          <a:xfrm>
            <a:off x="1212114" y="4317789"/>
            <a:ext cx="1844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Sensibiliser</a:t>
            </a:r>
            <a:endParaRPr lang="fr-FR" sz="1100" b="1" dirty="0">
              <a:solidFill>
                <a:srgbClr val="9EC614"/>
              </a:solidFill>
            </a:endParaRPr>
          </a:p>
        </p:txBody>
      </p:sp>
      <p:pic>
        <p:nvPicPr>
          <p:cNvPr id="12" name="Image 11" descr="Une image contenant cercle,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18D09EDF-43FF-0971-09A1-0ED0C1A32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9" y="2355636"/>
            <a:ext cx="2516232" cy="187827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5A06ABD-87BD-5D80-00DF-147C7ECA887D}"/>
              </a:ext>
            </a:extLst>
          </p:cNvPr>
          <p:cNvGrpSpPr/>
          <p:nvPr/>
        </p:nvGrpSpPr>
        <p:grpSpPr>
          <a:xfrm>
            <a:off x="8640708" y="2374991"/>
            <a:ext cx="1844431" cy="1811097"/>
            <a:chOff x="6855899" y="2543046"/>
            <a:chExt cx="1062927" cy="1043717"/>
          </a:xfrm>
        </p:grpSpPr>
        <p:pic>
          <p:nvPicPr>
            <p:cNvPr id="27" name="Image 26" descr="Une image contenant symbole, dessin, art, illustration&#10;&#10;Description générée automatiquement">
              <a:extLst>
                <a:ext uri="{FF2B5EF4-FFF2-40B4-BE49-F238E27FC236}">
                  <a16:creationId xmlns:a16="http://schemas.microsoft.com/office/drawing/2014/main" id="{1C471E9C-D778-5BED-CB7B-BA56693E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64" y="2717185"/>
              <a:ext cx="1047262" cy="678867"/>
            </a:xfrm>
            <a:prstGeom prst="rect">
              <a:avLst/>
            </a:prstGeom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519B716-814D-24A2-001A-03EFF2E005E3}"/>
                </a:ext>
              </a:extLst>
            </p:cNvPr>
            <p:cNvSpPr/>
            <p:nvPr/>
          </p:nvSpPr>
          <p:spPr>
            <a:xfrm>
              <a:off x="6855899" y="2543046"/>
              <a:ext cx="1043717" cy="1043717"/>
            </a:xfrm>
            <a:prstGeom prst="ellipse">
              <a:avLst/>
            </a:prstGeom>
            <a:noFill/>
            <a:ln w="28575">
              <a:solidFill>
                <a:srgbClr val="1E8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ADAB489-599E-E8D9-08D6-4F62D39456ED}"/>
              </a:ext>
            </a:extLst>
          </p:cNvPr>
          <p:cNvSpPr txBox="1"/>
          <p:nvPr/>
        </p:nvSpPr>
        <p:spPr>
          <a:xfrm>
            <a:off x="4998099" y="4317789"/>
            <a:ext cx="1311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Inciter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69E3C8C-07E6-25C4-9B4A-73E41CE3E691}"/>
              </a:ext>
            </a:extLst>
          </p:cNvPr>
          <p:cNvSpPr txBox="1"/>
          <p:nvPr/>
        </p:nvSpPr>
        <p:spPr>
          <a:xfrm>
            <a:off x="8583961" y="4310554"/>
            <a:ext cx="1985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Accompagner</a:t>
            </a:r>
            <a:endParaRPr lang="fr-FR" sz="1100" b="1" dirty="0">
              <a:solidFill>
                <a:srgbClr val="9EC614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EFA6FF2-1B0C-0AE9-9565-3BDD5CAD1DB3}"/>
              </a:ext>
            </a:extLst>
          </p:cNvPr>
          <p:cNvGrpSpPr/>
          <p:nvPr/>
        </p:nvGrpSpPr>
        <p:grpSpPr>
          <a:xfrm>
            <a:off x="1093406" y="2374992"/>
            <a:ext cx="1811097" cy="1811097"/>
            <a:chOff x="1093406" y="2543047"/>
            <a:chExt cx="1043717" cy="1043717"/>
          </a:xfrm>
        </p:grpSpPr>
        <p:pic>
          <p:nvPicPr>
            <p:cNvPr id="16" name="Image 15" descr="Une image contenant Graphique, dessin, conception, art&#10;&#10;Description générée automatiquement">
              <a:extLst>
                <a:ext uri="{FF2B5EF4-FFF2-40B4-BE49-F238E27FC236}">
                  <a16:creationId xmlns:a16="http://schemas.microsoft.com/office/drawing/2014/main" id="{F8C85A45-39A3-8C14-BC10-DB1A0E137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464" y="2670489"/>
              <a:ext cx="609600" cy="762000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40C871D-2B88-1043-3D46-827B9AF37B01}"/>
                </a:ext>
              </a:extLst>
            </p:cNvPr>
            <p:cNvSpPr/>
            <p:nvPr/>
          </p:nvSpPr>
          <p:spPr>
            <a:xfrm>
              <a:off x="1093406" y="2543047"/>
              <a:ext cx="1043717" cy="1043717"/>
            </a:xfrm>
            <a:prstGeom prst="ellipse">
              <a:avLst/>
            </a:prstGeom>
            <a:noFill/>
            <a:ln w="28575">
              <a:solidFill>
                <a:srgbClr val="1E8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54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Les cibles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9F6B140-2213-45B6-1482-9858780A34F2}"/>
              </a:ext>
            </a:extLst>
          </p:cNvPr>
          <p:cNvGrpSpPr/>
          <p:nvPr/>
        </p:nvGrpSpPr>
        <p:grpSpPr>
          <a:xfrm>
            <a:off x="3806931" y="2374992"/>
            <a:ext cx="1881699" cy="1881699"/>
            <a:chOff x="4561034" y="1727210"/>
            <a:chExt cx="1881699" cy="188169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60D230F-2E21-F505-9EA1-ED71117EF084}"/>
                </a:ext>
              </a:extLst>
            </p:cNvPr>
            <p:cNvSpPr/>
            <p:nvPr/>
          </p:nvSpPr>
          <p:spPr>
            <a:xfrm>
              <a:off x="4561034" y="1727210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9" descr="Une image contenant Graphique, graphisme, affiche, conception&#10;&#10;Description générée automatiquement">
              <a:extLst>
                <a:ext uri="{FF2B5EF4-FFF2-40B4-BE49-F238E27FC236}">
                  <a16:creationId xmlns:a16="http://schemas.microsoft.com/office/drawing/2014/main" id="{F48B3CA7-8DAC-8FB6-841D-69F040E6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9682" y="1893815"/>
              <a:ext cx="1093269" cy="1548487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18A063E-0AEE-EEA8-3FEC-107F661CC7CD}"/>
              </a:ext>
            </a:extLst>
          </p:cNvPr>
          <p:cNvGrpSpPr/>
          <p:nvPr/>
        </p:nvGrpSpPr>
        <p:grpSpPr>
          <a:xfrm>
            <a:off x="1058103" y="2374992"/>
            <a:ext cx="1881699" cy="1881699"/>
            <a:chOff x="1511405" y="1889256"/>
            <a:chExt cx="1881699" cy="1881699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DC872AD-686A-FAD6-D2BB-9174C8DC66BE}"/>
                </a:ext>
              </a:extLst>
            </p:cNvPr>
            <p:cNvSpPr/>
            <p:nvPr/>
          </p:nvSpPr>
          <p:spPr>
            <a:xfrm>
              <a:off x="1511405" y="1889256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 16" descr="Une image contenant Police, Graphique, conception, graphisme&#10;&#10;Description générée automatiquement">
              <a:extLst>
                <a:ext uri="{FF2B5EF4-FFF2-40B4-BE49-F238E27FC236}">
                  <a16:creationId xmlns:a16="http://schemas.microsoft.com/office/drawing/2014/main" id="{C43B554E-1F7C-C38D-8ABA-A0D89D89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860" y="2023109"/>
              <a:ext cx="1238789" cy="158580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E14C58-7B39-5C4A-1420-2F88E89E4DDC}"/>
              </a:ext>
            </a:extLst>
          </p:cNvPr>
          <p:cNvGrpSpPr/>
          <p:nvPr/>
        </p:nvGrpSpPr>
        <p:grpSpPr>
          <a:xfrm>
            <a:off x="6555759" y="2374992"/>
            <a:ext cx="1881699" cy="1881699"/>
            <a:chOff x="7305863" y="1889256"/>
            <a:chExt cx="1881699" cy="1881699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BED24E7-E074-292B-BF12-EB56EA1096D2}"/>
                </a:ext>
              </a:extLst>
            </p:cNvPr>
            <p:cNvSpPr/>
            <p:nvPr/>
          </p:nvSpPr>
          <p:spPr>
            <a:xfrm>
              <a:off x="7305863" y="1889256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Image 24" descr="Une image contenant Police, capture d’écran, Graphique, texte&#10;&#10;Description générée automatiquement">
              <a:extLst>
                <a:ext uri="{FF2B5EF4-FFF2-40B4-BE49-F238E27FC236}">
                  <a16:creationId xmlns:a16="http://schemas.microsoft.com/office/drawing/2014/main" id="{D98A47EE-70D2-2CD4-23E6-E5B7BCB17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8280" y="2088498"/>
              <a:ext cx="1149035" cy="1440633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986B41C-A8DF-66A7-66D5-E40F927C7FCE}"/>
              </a:ext>
            </a:extLst>
          </p:cNvPr>
          <p:cNvGrpSpPr/>
          <p:nvPr/>
        </p:nvGrpSpPr>
        <p:grpSpPr>
          <a:xfrm>
            <a:off x="9304586" y="2374992"/>
            <a:ext cx="1881699" cy="1881699"/>
            <a:chOff x="9832949" y="1727639"/>
            <a:chExt cx="1881699" cy="1881699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3538F3F-5D78-D3FB-1122-7CAD3B4F9DF7}"/>
                </a:ext>
              </a:extLst>
            </p:cNvPr>
            <p:cNvSpPr/>
            <p:nvPr/>
          </p:nvSpPr>
          <p:spPr>
            <a:xfrm>
              <a:off x="9832949" y="1727639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Image 30" descr="Une image contenant Police, texte, Graphique, graphisme&#10;&#10;Description générée automatiquement">
              <a:extLst>
                <a:ext uri="{FF2B5EF4-FFF2-40B4-BE49-F238E27FC236}">
                  <a16:creationId xmlns:a16="http://schemas.microsoft.com/office/drawing/2014/main" id="{C189DC10-0225-6FA6-56C2-3D324E876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1344" y="1877023"/>
              <a:ext cx="1240850" cy="1551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9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109909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La méthodologie de travail : un projet coconstruit avec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Toutes les intercommunalités adhérentes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Les professionnels du tourisme du territoire</a:t>
            </a:r>
          </a:p>
          <a:p>
            <a:pPr>
              <a:spcAft>
                <a:spcPts val="600"/>
              </a:spcAft>
            </a:pPr>
            <a:endParaRPr lang="fr-FR" sz="900" b="1" dirty="0">
              <a:solidFill>
                <a:srgbClr val="9EC614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Mise en place d’un groupe de travail consultatif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7EE4BD16-71C0-FF8D-5198-7C9DA4792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22" y="1282043"/>
            <a:ext cx="3770892" cy="4697673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F6EFCD4A-D943-8397-6DB0-775CC8251E7D}"/>
              </a:ext>
            </a:extLst>
          </p:cNvPr>
          <p:cNvGrpSpPr/>
          <p:nvPr/>
        </p:nvGrpSpPr>
        <p:grpSpPr>
          <a:xfrm>
            <a:off x="301069" y="3935971"/>
            <a:ext cx="1167636" cy="1429775"/>
            <a:chOff x="301069" y="3935971"/>
            <a:chExt cx="1167636" cy="1429775"/>
          </a:xfrm>
        </p:grpSpPr>
        <p:pic>
          <p:nvPicPr>
            <p:cNvPr id="8" name="Image 7" descr="Une image contenant Graphique, symbole, Police, conception&#10;&#10;Description générée automatiquement">
              <a:extLst>
                <a:ext uri="{FF2B5EF4-FFF2-40B4-BE49-F238E27FC236}">
                  <a16:creationId xmlns:a16="http://schemas.microsoft.com/office/drawing/2014/main" id="{189157C1-A2CA-F745-8E07-EA35636E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026" y="3935971"/>
              <a:ext cx="836535" cy="83859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8901CB7-03B6-FAB4-A0CC-DDE4A41E62F4}"/>
                </a:ext>
              </a:extLst>
            </p:cNvPr>
            <p:cNvSpPr txBox="1"/>
            <p:nvPr/>
          </p:nvSpPr>
          <p:spPr>
            <a:xfrm>
              <a:off x="301069" y="4780971"/>
              <a:ext cx="11676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3 réunions</a:t>
              </a:r>
              <a:br>
                <a:rPr lang="fr-FR" sz="1600" b="1" dirty="0">
                  <a:solidFill>
                    <a:srgbClr val="435057"/>
                  </a:solidFill>
                </a:rPr>
              </a:br>
              <a:r>
                <a:rPr lang="fr-FR" sz="1600" b="1" dirty="0">
                  <a:solidFill>
                    <a:srgbClr val="435057"/>
                  </a:solidFill>
                </a:rPr>
                <a:t> de travail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35058F7-63DF-7CCC-455D-BE793D7919A3}"/>
              </a:ext>
            </a:extLst>
          </p:cNvPr>
          <p:cNvGrpSpPr/>
          <p:nvPr/>
        </p:nvGrpSpPr>
        <p:grpSpPr>
          <a:xfrm>
            <a:off x="1926140" y="3865208"/>
            <a:ext cx="2456667" cy="1500538"/>
            <a:chOff x="2068825" y="3865208"/>
            <a:chExt cx="2456667" cy="1500538"/>
          </a:xfrm>
        </p:grpSpPr>
        <p:pic>
          <p:nvPicPr>
            <p:cNvPr id="7" name="Graphic 30" descr="Marketing avec un remplissage uni">
              <a:extLst>
                <a:ext uri="{FF2B5EF4-FFF2-40B4-BE49-F238E27FC236}">
                  <a16:creationId xmlns:a16="http://schemas.microsoft.com/office/drawing/2014/main" id="{6DF1A3C7-4E2B-C45E-6947-24399A584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6701"/>
            <a:stretch/>
          </p:blipFill>
          <p:spPr>
            <a:xfrm>
              <a:off x="3014008" y="3865208"/>
              <a:ext cx="974667" cy="90935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FB98F7C-117C-AFEB-AC61-B9944DFDC50A}"/>
                </a:ext>
              </a:extLst>
            </p:cNvPr>
            <p:cNvSpPr txBox="1"/>
            <p:nvPr/>
          </p:nvSpPr>
          <p:spPr>
            <a:xfrm>
              <a:off x="2068825" y="4780971"/>
              <a:ext cx="245666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Choix du slogan </a:t>
              </a:r>
              <a:br>
                <a:rPr lang="fr-FR" sz="1600" b="1" dirty="0">
                  <a:solidFill>
                    <a:srgbClr val="435057"/>
                  </a:solidFill>
                </a:rPr>
              </a:br>
              <a:r>
                <a:rPr lang="fr-FR" sz="1600" b="1" dirty="0">
                  <a:solidFill>
                    <a:srgbClr val="435057"/>
                  </a:solidFill>
                </a:rPr>
                <a:t>de la campagne ensemble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452014C-A781-6F53-D3A9-C5026D0BB7A1}"/>
              </a:ext>
            </a:extLst>
          </p:cNvPr>
          <p:cNvGrpSpPr/>
          <p:nvPr/>
        </p:nvGrpSpPr>
        <p:grpSpPr>
          <a:xfrm>
            <a:off x="4586450" y="3935972"/>
            <a:ext cx="1883883" cy="1429774"/>
            <a:chOff x="4702366" y="3935972"/>
            <a:chExt cx="1883883" cy="1429774"/>
          </a:xfrm>
        </p:grpSpPr>
        <p:pic>
          <p:nvPicPr>
            <p:cNvPr id="9" name="Graphique 8" descr="Mille avec un remplissage uni">
              <a:extLst>
                <a:ext uri="{FF2B5EF4-FFF2-40B4-BE49-F238E27FC236}">
                  <a16:creationId xmlns:a16="http://schemas.microsoft.com/office/drawing/2014/main" id="{53CA2F11-4131-F578-DC82-3B6DCEA0A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21808" y="3935972"/>
              <a:ext cx="845000" cy="845000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86179D2-1248-2124-2F4A-B409BF0985C2}"/>
                </a:ext>
              </a:extLst>
            </p:cNvPr>
            <p:cNvSpPr txBox="1"/>
            <p:nvPr/>
          </p:nvSpPr>
          <p:spPr>
            <a:xfrm>
              <a:off x="4702366" y="4780971"/>
              <a:ext cx="18838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Choix des messages</a:t>
              </a:r>
              <a:br>
                <a:rPr lang="fr-FR" sz="1600" b="1" dirty="0">
                  <a:solidFill>
                    <a:srgbClr val="435057"/>
                  </a:solidFill>
                </a:rPr>
              </a:br>
              <a:r>
                <a:rPr lang="fr-FR" sz="1600" b="1" dirty="0">
                  <a:solidFill>
                    <a:srgbClr val="435057"/>
                  </a:solidFill>
                </a:rPr>
                <a:t> à diffuser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EBC79C5-4D23-7BFE-FA48-5474431472AF}"/>
              </a:ext>
            </a:extLst>
          </p:cNvPr>
          <p:cNvGrpSpPr/>
          <p:nvPr/>
        </p:nvGrpSpPr>
        <p:grpSpPr>
          <a:xfrm>
            <a:off x="6673976" y="3995891"/>
            <a:ext cx="2532295" cy="1386729"/>
            <a:chOff x="6709305" y="3995891"/>
            <a:chExt cx="2532295" cy="1386729"/>
          </a:xfrm>
        </p:grpSpPr>
        <p:sp>
          <p:nvSpPr>
            <p:cNvPr id="14" name="Graphique 12" descr="Commentaire, ajouter avec un remplissage uni">
              <a:extLst>
                <a:ext uri="{FF2B5EF4-FFF2-40B4-BE49-F238E27FC236}">
                  <a16:creationId xmlns:a16="http://schemas.microsoft.com/office/drawing/2014/main" id="{38D72F87-70CA-317C-4474-2B3A00026D7D}"/>
                </a:ext>
              </a:extLst>
            </p:cNvPr>
            <p:cNvSpPr/>
            <p:nvPr/>
          </p:nvSpPr>
          <p:spPr>
            <a:xfrm>
              <a:off x="7480642" y="3995891"/>
              <a:ext cx="788372" cy="718749"/>
            </a:xfrm>
            <a:custGeom>
              <a:avLst/>
              <a:gdLst>
                <a:gd name="connsiteX0" fmla="*/ 614964 w 647399"/>
                <a:gd name="connsiteY0" fmla="*/ 0 h 590226"/>
                <a:gd name="connsiteX1" fmla="*/ 32386 w 647399"/>
                <a:gd name="connsiteY1" fmla="*/ 0 h 590226"/>
                <a:gd name="connsiteX2" fmla="*/ 1 w 647399"/>
                <a:gd name="connsiteY2" fmla="*/ 32385 h 590226"/>
                <a:gd name="connsiteX3" fmla="*/ 1 w 647399"/>
                <a:gd name="connsiteY3" fmla="*/ 425529 h 590226"/>
                <a:gd name="connsiteX4" fmla="*/ 31812 w 647399"/>
                <a:gd name="connsiteY4" fmla="*/ 457914 h 590226"/>
                <a:gd name="connsiteX5" fmla="*/ 32386 w 647399"/>
                <a:gd name="connsiteY5" fmla="*/ 457914 h 590226"/>
                <a:gd name="connsiteX6" fmla="*/ 388431 w 647399"/>
                <a:gd name="connsiteY6" fmla="*/ 457914 h 590226"/>
                <a:gd name="connsiteX7" fmla="*/ 517856 w 647399"/>
                <a:gd name="connsiteY7" fmla="*/ 590226 h 590226"/>
                <a:gd name="connsiteX8" fmla="*/ 517856 w 647399"/>
                <a:gd name="connsiteY8" fmla="*/ 458848 h 590226"/>
                <a:gd name="connsiteX9" fmla="*/ 615012 w 647399"/>
                <a:gd name="connsiteY9" fmla="*/ 458848 h 590226"/>
                <a:gd name="connsiteX10" fmla="*/ 647397 w 647399"/>
                <a:gd name="connsiteY10" fmla="*/ 426463 h 590226"/>
                <a:gd name="connsiteX11" fmla="*/ 647397 w 647399"/>
                <a:gd name="connsiteY11" fmla="*/ 33318 h 590226"/>
                <a:gd name="connsiteX12" fmla="*/ 614964 w 647399"/>
                <a:gd name="connsiteY12" fmla="*/ 0 h 590226"/>
                <a:gd name="connsiteX13" fmla="*/ 436846 w 647399"/>
                <a:gd name="connsiteY13" fmla="*/ 248298 h 590226"/>
                <a:gd name="connsiteX14" fmla="*/ 344902 w 647399"/>
                <a:gd name="connsiteY14" fmla="*/ 248298 h 590226"/>
                <a:gd name="connsiteX15" fmla="*/ 344902 w 647399"/>
                <a:gd name="connsiteY15" fmla="*/ 340243 h 590226"/>
                <a:gd name="connsiteX16" fmla="*/ 302896 w 647399"/>
                <a:gd name="connsiteY16" fmla="*/ 340243 h 590226"/>
                <a:gd name="connsiteX17" fmla="*/ 302896 w 647399"/>
                <a:gd name="connsiteY17" fmla="*/ 248298 h 590226"/>
                <a:gd name="connsiteX18" fmla="*/ 210971 w 647399"/>
                <a:gd name="connsiteY18" fmla="*/ 248298 h 590226"/>
                <a:gd name="connsiteX19" fmla="*/ 210971 w 647399"/>
                <a:gd name="connsiteY19" fmla="*/ 206312 h 590226"/>
                <a:gd name="connsiteX20" fmla="*/ 302896 w 647399"/>
                <a:gd name="connsiteY20" fmla="*/ 206312 h 590226"/>
                <a:gd name="connsiteX21" fmla="*/ 302896 w 647399"/>
                <a:gd name="connsiteY21" fmla="*/ 114386 h 590226"/>
                <a:gd name="connsiteX22" fmla="*/ 344902 w 647399"/>
                <a:gd name="connsiteY22" fmla="*/ 114386 h 590226"/>
                <a:gd name="connsiteX23" fmla="*/ 344902 w 647399"/>
                <a:gd name="connsiteY23" fmla="*/ 206331 h 590226"/>
                <a:gd name="connsiteX24" fmla="*/ 436846 w 647399"/>
                <a:gd name="connsiteY24" fmla="*/ 206331 h 59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7399" h="590226">
                  <a:moveTo>
                    <a:pt x="614964" y="0"/>
                  </a:moveTo>
                  <a:lnTo>
                    <a:pt x="32386" y="0"/>
                  </a:lnTo>
                  <a:cubicBezTo>
                    <a:pt x="14574" y="175"/>
                    <a:pt x="177" y="14572"/>
                    <a:pt x="1" y="32385"/>
                  </a:cubicBezTo>
                  <a:lnTo>
                    <a:pt x="1" y="425529"/>
                  </a:lnTo>
                  <a:cubicBezTo>
                    <a:pt x="-157" y="443256"/>
                    <a:pt x="14085" y="457756"/>
                    <a:pt x="31812" y="457914"/>
                  </a:cubicBezTo>
                  <a:cubicBezTo>
                    <a:pt x="32003" y="457916"/>
                    <a:pt x="32195" y="457916"/>
                    <a:pt x="32386" y="457914"/>
                  </a:cubicBezTo>
                  <a:lnTo>
                    <a:pt x="388431" y="457914"/>
                  </a:lnTo>
                  <a:lnTo>
                    <a:pt x="517856" y="590226"/>
                  </a:lnTo>
                  <a:lnTo>
                    <a:pt x="517856" y="458848"/>
                  </a:lnTo>
                  <a:lnTo>
                    <a:pt x="615012" y="458848"/>
                  </a:lnTo>
                  <a:cubicBezTo>
                    <a:pt x="632824" y="458673"/>
                    <a:pt x="647221" y="444276"/>
                    <a:pt x="647397" y="426463"/>
                  </a:cubicBezTo>
                  <a:lnTo>
                    <a:pt x="647397" y="33318"/>
                  </a:lnTo>
                  <a:cubicBezTo>
                    <a:pt x="647619" y="15170"/>
                    <a:pt x="633111" y="267"/>
                    <a:pt x="614964" y="0"/>
                  </a:cubicBezTo>
                  <a:close/>
                  <a:moveTo>
                    <a:pt x="436846" y="248298"/>
                  </a:moveTo>
                  <a:lnTo>
                    <a:pt x="344902" y="248298"/>
                  </a:lnTo>
                  <a:lnTo>
                    <a:pt x="344902" y="340243"/>
                  </a:lnTo>
                  <a:lnTo>
                    <a:pt x="302896" y="340243"/>
                  </a:lnTo>
                  <a:lnTo>
                    <a:pt x="302896" y="248298"/>
                  </a:lnTo>
                  <a:lnTo>
                    <a:pt x="210971" y="248298"/>
                  </a:lnTo>
                  <a:lnTo>
                    <a:pt x="210971" y="206312"/>
                  </a:lnTo>
                  <a:lnTo>
                    <a:pt x="302896" y="206312"/>
                  </a:lnTo>
                  <a:lnTo>
                    <a:pt x="302896" y="114386"/>
                  </a:lnTo>
                  <a:lnTo>
                    <a:pt x="344902" y="114386"/>
                  </a:lnTo>
                  <a:lnTo>
                    <a:pt x="344902" y="206331"/>
                  </a:lnTo>
                  <a:lnTo>
                    <a:pt x="436846" y="206331"/>
                  </a:lnTo>
                  <a:close/>
                </a:path>
              </a:pathLst>
            </a:custGeom>
            <a:solidFill>
              <a:srgbClr val="1E8B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F1521AE-9DCC-EC20-99D6-2A695F35F5C0}"/>
                </a:ext>
              </a:extLst>
            </p:cNvPr>
            <p:cNvSpPr txBox="1"/>
            <p:nvPr/>
          </p:nvSpPr>
          <p:spPr>
            <a:xfrm>
              <a:off x="6709305" y="4797845"/>
              <a:ext cx="25322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Des outils personnalisables souhaités par le groupe</a:t>
              </a:r>
            </a:p>
          </p:txBody>
        </p:sp>
      </p:grpSp>
      <p:pic>
        <p:nvPicPr>
          <p:cNvPr id="11" name="Image 10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503F601D-CAB9-0DAB-3EAC-6D39B0D8D1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69" y="1282043"/>
            <a:ext cx="1350823" cy="12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79389-7B1C-5438-0BB3-73C83B097942}"/>
              </a:ext>
            </a:extLst>
          </p:cNvPr>
          <p:cNvCxnSpPr>
            <a:cxnSpLocks/>
          </p:cNvCxnSpPr>
          <p:nvPr/>
        </p:nvCxnSpPr>
        <p:spPr>
          <a:xfrm>
            <a:off x="1415494" y="4345932"/>
            <a:ext cx="22760182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plan de communication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diffusion tout au long de l’été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24C606C-5F8E-ABF6-79F3-F48C46ABD841}"/>
              </a:ext>
            </a:extLst>
          </p:cNvPr>
          <p:cNvGrpSpPr/>
          <p:nvPr/>
        </p:nvGrpSpPr>
        <p:grpSpPr>
          <a:xfrm>
            <a:off x="443068" y="2479878"/>
            <a:ext cx="2743200" cy="2786927"/>
            <a:chOff x="1738208" y="1408831"/>
            <a:chExt cx="2743200" cy="27869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82BAFC-414C-A4B0-C6B1-B241B14EEB19}"/>
                </a:ext>
              </a:extLst>
            </p:cNvPr>
            <p:cNvSpPr/>
            <p:nvPr/>
          </p:nvSpPr>
          <p:spPr>
            <a:xfrm>
              <a:off x="2827689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E53F414E-7196-71A0-7054-DAB2A2B13C42}"/>
                </a:ext>
              </a:extLst>
            </p:cNvPr>
            <p:cNvSpPr txBox="1"/>
            <p:nvPr/>
          </p:nvSpPr>
          <p:spPr>
            <a:xfrm>
              <a:off x="1914992" y="3610983"/>
              <a:ext cx="219155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8796A4E0-706D-1ADA-3B3C-DBC134919CDB}"/>
                </a:ext>
              </a:extLst>
            </p:cNvPr>
            <p:cNvSpPr txBox="1"/>
            <p:nvPr/>
          </p:nvSpPr>
          <p:spPr>
            <a:xfrm>
              <a:off x="1738208" y="2387182"/>
              <a:ext cx="274320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juin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 </a:t>
              </a:r>
              <a:br>
                <a:rPr lang="en-US" b="1" dirty="0">
                  <a:latin typeface="Arial"/>
                </a:rPr>
              </a:br>
              <a:endParaRPr lang="en-US" dirty="0">
                <a:cs typeface="Calibri" panose="020F0502020204030204"/>
              </a:endParaRPr>
            </a:p>
          </p:txBody>
        </p:sp>
        <p:pic>
          <p:nvPicPr>
            <p:cNvPr id="13" name="Graphic 30" descr="Marketing avec un remplissage uni">
              <a:extLst>
                <a:ext uri="{FF2B5EF4-FFF2-40B4-BE49-F238E27FC236}">
                  <a16:creationId xmlns:a16="http://schemas.microsoft.com/office/drawing/2014/main" id="{A7C01542-2C2A-954E-4F4D-F44E65333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2728" y="1408831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823FA7-6B22-C9F7-B7DE-1BBC1DF8595A}"/>
              </a:ext>
            </a:extLst>
          </p:cNvPr>
          <p:cNvGrpSpPr/>
          <p:nvPr/>
        </p:nvGrpSpPr>
        <p:grpSpPr>
          <a:xfrm>
            <a:off x="6139663" y="2421822"/>
            <a:ext cx="3005238" cy="3329649"/>
            <a:chOff x="5859634" y="1350775"/>
            <a:chExt cx="3005238" cy="3329649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C5DC40EF-F21D-5F13-5FCE-BB96CB96457B}"/>
                </a:ext>
              </a:extLst>
            </p:cNvPr>
            <p:cNvSpPr/>
            <p:nvPr/>
          </p:nvSpPr>
          <p:spPr>
            <a:xfrm>
              <a:off x="7127970" y="3090817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AB4165D-F5E9-2962-65B5-752A1F52B686}"/>
                </a:ext>
              </a:extLst>
            </p:cNvPr>
            <p:cNvSpPr txBox="1"/>
            <p:nvPr/>
          </p:nvSpPr>
          <p:spPr>
            <a:xfrm>
              <a:off x="5859634" y="3603206"/>
              <a:ext cx="3005238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 la campagne dans les territoires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8D7704A7-AA7E-8E39-AE0D-C53E067DB9CE}"/>
                </a:ext>
              </a:extLst>
            </p:cNvPr>
            <p:cNvSpPr txBox="1"/>
            <p:nvPr/>
          </p:nvSpPr>
          <p:spPr>
            <a:xfrm>
              <a:off x="5939448" y="2394480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Vendredi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21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pic>
          <p:nvPicPr>
            <p:cNvPr id="18" name="Graphic 29" descr="Adresse de courrier avec un remplissage uni">
              <a:extLst>
                <a:ext uri="{FF2B5EF4-FFF2-40B4-BE49-F238E27FC236}">
                  <a16:creationId xmlns:a16="http://schemas.microsoft.com/office/drawing/2014/main" id="{30A748E8-B42E-4D33-6836-ADA2184D3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538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7CCE62D-D80B-BF61-DDDB-C8973600E314}"/>
              </a:ext>
            </a:extLst>
          </p:cNvPr>
          <p:cNvGrpSpPr/>
          <p:nvPr/>
        </p:nvGrpSpPr>
        <p:grpSpPr>
          <a:xfrm>
            <a:off x="17855687" y="2421822"/>
            <a:ext cx="2743200" cy="3618657"/>
            <a:chOff x="16405390" y="1350775"/>
            <a:chExt cx="2743200" cy="3618657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2FDE81E3-5FCC-6C6F-1309-28D2D6D8507C}"/>
                </a:ext>
              </a:extLst>
            </p:cNvPr>
            <p:cNvSpPr/>
            <p:nvPr/>
          </p:nvSpPr>
          <p:spPr>
            <a:xfrm>
              <a:off x="17593912" y="311852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808F6A7C-A006-B0F2-33B2-7E23A7D0F43D}"/>
                </a:ext>
              </a:extLst>
            </p:cNvPr>
            <p:cNvSpPr txBox="1"/>
            <p:nvPr/>
          </p:nvSpPr>
          <p:spPr>
            <a:xfrm>
              <a:off x="16768128" y="364599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l’action d’Eau 17 dans les territoires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452013-F21E-65FE-3117-FB7C2972683B}"/>
                </a:ext>
              </a:extLst>
            </p:cNvPr>
            <p:cNvSpPr txBox="1"/>
            <p:nvPr/>
          </p:nvSpPr>
          <p:spPr>
            <a:xfrm>
              <a:off x="16405390" y="242219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26" name="Graphic 29" descr="Adresse de courrier avec un remplissage uni">
              <a:extLst>
                <a:ext uri="{FF2B5EF4-FFF2-40B4-BE49-F238E27FC236}">
                  <a16:creationId xmlns:a16="http://schemas.microsoft.com/office/drawing/2014/main" id="{5DDA0A68-E33F-0388-A513-0FF0AA63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2762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FEEF081-F569-ED8A-0551-6F738640E70E}"/>
              </a:ext>
            </a:extLst>
          </p:cNvPr>
          <p:cNvGrpSpPr/>
          <p:nvPr/>
        </p:nvGrpSpPr>
        <p:grpSpPr>
          <a:xfrm>
            <a:off x="3023041" y="2703291"/>
            <a:ext cx="2938401" cy="3394511"/>
            <a:chOff x="3846975" y="1632244"/>
            <a:chExt cx="2938401" cy="3394511"/>
          </a:xfrm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094A1EA7-C2C9-1766-E803-5CE4EC3086C7}"/>
                </a:ext>
              </a:extLst>
            </p:cNvPr>
            <p:cNvSpPr/>
            <p:nvPr/>
          </p:nvSpPr>
          <p:spPr>
            <a:xfrm>
              <a:off x="511999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10155F8F-E6DB-B626-D34A-9EA6E3F126DD}"/>
                </a:ext>
              </a:extLst>
            </p:cNvPr>
            <p:cNvSpPr txBox="1"/>
            <p:nvPr/>
          </p:nvSpPr>
          <p:spPr>
            <a:xfrm>
              <a:off x="3846975" y="3610983"/>
              <a:ext cx="2938401" cy="14157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LinkedIn</a:t>
              </a:r>
            </a:p>
            <a:p>
              <a:pPr algn="ctr"/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pour inciter les partenaires à relayer la campagne</a:t>
              </a:r>
              <a:b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 de sensibilisation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DBC293F-03E7-E9C7-7797-AEEA3046765F}"/>
                </a:ext>
              </a:extLst>
            </p:cNvPr>
            <p:cNvSpPr txBox="1"/>
            <p:nvPr/>
          </p:nvSpPr>
          <p:spPr>
            <a:xfrm>
              <a:off x="392822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>
                <a:cs typeface="Calibri" panose="020F0502020204030204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29069A64-2B75-8054-7214-F0EA27A591A3}"/>
                </a:ext>
              </a:extLst>
            </p:cNvPr>
            <p:cNvGrpSpPr/>
            <p:nvPr/>
          </p:nvGrpSpPr>
          <p:grpSpPr>
            <a:xfrm>
              <a:off x="4750753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32" name="Graphique 48" descr="Internet contour">
                <a:extLst>
                  <a:ext uri="{FF2B5EF4-FFF2-40B4-BE49-F238E27FC236}">
                    <a16:creationId xmlns:a16="http://schemas.microsoft.com/office/drawing/2014/main" id="{735D3090-AF7E-E864-02F4-5EA2716345CB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84D8A541-F5B4-5CED-AAAB-90637BC73503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711687F7-656A-A64F-064F-25B4FFCB99A1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A49CD620-43D4-59B1-8E6B-3538DB8402A2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33" name="Image 32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C2DB261D-E510-99E9-A657-08F19F9B6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44CDB19-9E5D-A3F3-756F-4945685C8E52}"/>
              </a:ext>
            </a:extLst>
          </p:cNvPr>
          <p:cNvGrpSpPr/>
          <p:nvPr/>
        </p:nvGrpSpPr>
        <p:grpSpPr>
          <a:xfrm>
            <a:off x="9255157" y="2421822"/>
            <a:ext cx="2743200" cy="3047981"/>
            <a:chOff x="7665586" y="1350775"/>
            <a:chExt cx="2743200" cy="3047981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624099DD-359D-5B67-87D7-D2EABEFF6536}"/>
                </a:ext>
              </a:extLst>
            </p:cNvPr>
            <p:cNvSpPr/>
            <p:nvPr/>
          </p:nvSpPr>
          <p:spPr>
            <a:xfrm>
              <a:off x="8802544" y="3040295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9E81DCD6-6887-935C-F06E-BD2F3A04BA04}"/>
                </a:ext>
              </a:extLst>
            </p:cNvPr>
            <p:cNvSpPr txBox="1"/>
            <p:nvPr/>
          </p:nvSpPr>
          <p:spPr>
            <a:xfrm>
              <a:off x="7937500" y="3567759"/>
              <a:ext cx="2193271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 « réseaux sociaux »</a:t>
              </a:r>
            </a:p>
          </p:txBody>
        </p: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700E80AF-BD3F-E094-7B47-C82000A3398A}"/>
                </a:ext>
              </a:extLst>
            </p:cNvPr>
            <p:cNvSpPr txBox="1"/>
            <p:nvPr/>
          </p:nvSpPr>
          <p:spPr>
            <a:xfrm>
              <a:off x="7665586" y="2417156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Samedi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7F3B4BF-5ED6-BA31-1530-723B8DFB1B28}"/>
                </a:ext>
              </a:extLst>
            </p:cNvPr>
            <p:cNvGrpSpPr/>
            <p:nvPr/>
          </p:nvGrpSpPr>
          <p:grpSpPr>
            <a:xfrm>
              <a:off x="8546360" y="1350775"/>
              <a:ext cx="914400" cy="914400"/>
              <a:chOff x="2854987" y="4708454"/>
              <a:chExt cx="914400" cy="914400"/>
            </a:xfrm>
          </p:grpSpPr>
          <p:pic>
            <p:nvPicPr>
              <p:cNvPr id="52" name="Graphique 51" descr="Smartphone avec un remplissage uni">
                <a:extLst>
                  <a:ext uri="{FF2B5EF4-FFF2-40B4-BE49-F238E27FC236}">
                    <a16:creationId xmlns:a16="http://schemas.microsoft.com/office/drawing/2014/main" id="{BF5FFE2B-5AD3-B2A2-430D-E0A342DB9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854987" y="47084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3" name="Image 52" descr="Une image contenant logo, symbole, Graphique, Police&#10;&#10;Description générée automatiquement">
                <a:extLst>
                  <a:ext uri="{FF2B5EF4-FFF2-40B4-BE49-F238E27FC236}">
                    <a16:creationId xmlns:a16="http://schemas.microsoft.com/office/drawing/2014/main" id="{E4C53D26-17AD-B871-8BF8-09BC9772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4850" y="5002060"/>
                <a:ext cx="268260" cy="268736"/>
              </a:xfrm>
              <a:prstGeom prst="rect">
                <a:avLst/>
              </a:prstGeom>
            </p:spPr>
          </p:pic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CF7C815-76E0-D806-6EC7-3B69FD4A4E65}"/>
              </a:ext>
            </a:extLst>
          </p:cNvPr>
          <p:cNvGrpSpPr/>
          <p:nvPr/>
        </p:nvGrpSpPr>
        <p:grpSpPr>
          <a:xfrm>
            <a:off x="14157122" y="2450850"/>
            <a:ext cx="2743200" cy="3062177"/>
            <a:chOff x="11525535" y="1379803"/>
            <a:chExt cx="2743200" cy="3062177"/>
          </a:xfrm>
        </p:grpSpPr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33255AF7-6A81-6DDF-99B5-02806E3AF24F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33DA778B-E970-4916-14F8-08317DFABEB4}"/>
                </a:ext>
              </a:extLst>
            </p:cNvPr>
            <p:cNvSpPr txBox="1"/>
            <p:nvPr/>
          </p:nvSpPr>
          <p:spPr>
            <a:xfrm>
              <a:off x="11888273" y="3610983"/>
              <a:ext cx="201772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la campagne d’affichage</a:t>
              </a:r>
              <a:endParaRPr lang="fr-FR" b="1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A9B69AB7-C664-A8C2-C063-0D574900F8F2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58" name="Graphique 57" descr="Imprimante avec un remplissage uni">
              <a:extLst>
                <a:ext uri="{FF2B5EF4-FFF2-40B4-BE49-F238E27FC236}">
                  <a16:creationId xmlns:a16="http://schemas.microsoft.com/office/drawing/2014/main" id="{12182C6B-FC0B-7584-E8E4-0755003C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9E71D0A-386B-F34B-869B-62C62C8E347F}"/>
              </a:ext>
            </a:extLst>
          </p:cNvPr>
          <p:cNvGrpSpPr/>
          <p:nvPr/>
        </p:nvGrpSpPr>
        <p:grpSpPr>
          <a:xfrm>
            <a:off x="15941235" y="2458333"/>
            <a:ext cx="2743200" cy="3547136"/>
            <a:chOff x="13544336" y="1387286"/>
            <a:chExt cx="2743200" cy="3547136"/>
          </a:xfrm>
        </p:grpSpPr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84525F10-18D9-C81F-7699-ACB0B0544CF7}"/>
                </a:ext>
              </a:extLst>
            </p:cNvPr>
            <p:cNvSpPr/>
            <p:nvPr/>
          </p:nvSpPr>
          <p:spPr>
            <a:xfrm>
              <a:off x="14732858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18">
              <a:extLst>
                <a:ext uri="{FF2B5EF4-FFF2-40B4-BE49-F238E27FC236}">
                  <a16:creationId xmlns:a16="http://schemas.microsoft.com/office/drawing/2014/main" id="{8569B88B-922E-2DFC-18D9-115DFD215110}"/>
                </a:ext>
              </a:extLst>
            </p:cNvPr>
            <p:cNvSpPr txBox="1"/>
            <p:nvPr/>
          </p:nvSpPr>
          <p:spPr>
            <a:xfrm>
              <a:off x="13907074" y="361098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d’affiches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usagers des ports de plaisance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2" name="TextBox 23">
              <a:extLst>
                <a:ext uri="{FF2B5EF4-FFF2-40B4-BE49-F238E27FC236}">
                  <a16:creationId xmlns:a16="http://schemas.microsoft.com/office/drawing/2014/main" id="{55274B5D-56E8-C18A-0343-17B201F2CAFD}"/>
                </a:ext>
              </a:extLst>
            </p:cNvPr>
            <p:cNvSpPr txBox="1"/>
            <p:nvPr/>
          </p:nvSpPr>
          <p:spPr>
            <a:xfrm>
              <a:off x="1354433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7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3" name="Graphique 62" descr="Papier avec un remplissage uni">
              <a:extLst>
                <a:ext uri="{FF2B5EF4-FFF2-40B4-BE49-F238E27FC236}">
                  <a16:creationId xmlns:a16="http://schemas.microsoft.com/office/drawing/2014/main" id="{E333AFF4-1EFC-6AC1-C136-1C815254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506424" y="1387286"/>
              <a:ext cx="877889" cy="877889"/>
            </a:xfrm>
            <a:prstGeom prst="rect">
              <a:avLst/>
            </a:prstGeom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1D8C7C0-36DC-B5E5-A91E-50705CA041D0}"/>
              </a:ext>
            </a:extLst>
          </p:cNvPr>
          <p:cNvGrpSpPr/>
          <p:nvPr/>
        </p:nvGrpSpPr>
        <p:grpSpPr>
          <a:xfrm>
            <a:off x="12007230" y="2448656"/>
            <a:ext cx="2743200" cy="3308398"/>
            <a:chOff x="11525535" y="1379803"/>
            <a:chExt cx="2743200" cy="3308398"/>
          </a:xfrm>
        </p:grpSpPr>
        <p:sp>
          <p:nvSpPr>
            <p:cNvPr id="65" name="Oval 12">
              <a:extLst>
                <a:ext uri="{FF2B5EF4-FFF2-40B4-BE49-F238E27FC236}">
                  <a16:creationId xmlns:a16="http://schemas.microsoft.com/office/drawing/2014/main" id="{D82FDFDA-A514-D47A-F0B8-41E7F7FD6F4C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18">
              <a:extLst>
                <a:ext uri="{FF2B5EF4-FFF2-40B4-BE49-F238E27FC236}">
                  <a16:creationId xmlns:a16="http://schemas.microsoft.com/office/drawing/2014/main" id="{0F4934DC-9FDD-DD28-2772-57ED840F3466}"/>
                </a:ext>
              </a:extLst>
            </p:cNvPr>
            <p:cNvSpPr txBox="1"/>
            <p:nvPr/>
          </p:nvSpPr>
          <p:spPr>
            <a:xfrm>
              <a:off x="11888273" y="3610983"/>
              <a:ext cx="197115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de stickers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douches</a:t>
              </a:r>
              <a:b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 de plage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0CA014F-B1DF-1328-79E8-40196AF4C1F0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Mardi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</a:t>
              </a:r>
              <a:r>
                <a:rPr lang="en-US" b="1" baseline="30000" dirty="0">
                  <a:solidFill>
                    <a:srgbClr val="345192"/>
                  </a:solidFill>
                  <a:latin typeface="Arial"/>
                </a:rPr>
                <a:t>er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8" name="Graphique 67" descr="Imprimante avec un remplissage uni">
              <a:extLst>
                <a:ext uri="{FF2B5EF4-FFF2-40B4-BE49-F238E27FC236}">
                  <a16:creationId xmlns:a16="http://schemas.microsoft.com/office/drawing/2014/main" id="{F771A95D-CBE4-A09E-CF74-5F006D99F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33AA7EE-DCDE-252D-3A32-2006143E2227}"/>
              </a:ext>
            </a:extLst>
          </p:cNvPr>
          <p:cNvGrpSpPr/>
          <p:nvPr/>
        </p:nvGrpSpPr>
        <p:grpSpPr>
          <a:xfrm>
            <a:off x="19862521" y="2726920"/>
            <a:ext cx="2743200" cy="3055957"/>
            <a:chOff x="18799900" y="1632244"/>
            <a:chExt cx="2743200" cy="3055957"/>
          </a:xfrm>
        </p:grpSpPr>
        <p:sp>
          <p:nvSpPr>
            <p:cNvPr id="73" name="Oval 12">
              <a:extLst>
                <a:ext uri="{FF2B5EF4-FFF2-40B4-BE49-F238E27FC236}">
                  <a16:creationId xmlns:a16="http://schemas.microsoft.com/office/drawing/2014/main" id="{F1A37B08-4250-357F-863D-CCAF2E544363}"/>
                </a:ext>
              </a:extLst>
            </p:cNvPr>
            <p:cNvSpPr/>
            <p:nvPr/>
          </p:nvSpPr>
          <p:spPr>
            <a:xfrm>
              <a:off x="19988422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18">
              <a:extLst>
                <a:ext uri="{FF2B5EF4-FFF2-40B4-BE49-F238E27FC236}">
                  <a16:creationId xmlns:a16="http://schemas.microsoft.com/office/drawing/2014/main" id="{FD97DE37-BF4F-E455-17BF-6E0E5264FAC4}"/>
                </a:ext>
              </a:extLst>
            </p:cNvPr>
            <p:cNvSpPr txBox="1"/>
            <p:nvPr/>
          </p:nvSpPr>
          <p:spPr>
            <a:xfrm>
              <a:off x="19162638" y="3610983"/>
              <a:ext cx="201772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 LinkedIn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des partenaires 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75" name="TextBox 23">
              <a:extLst>
                <a:ext uri="{FF2B5EF4-FFF2-40B4-BE49-F238E27FC236}">
                  <a16:creationId xmlns:a16="http://schemas.microsoft.com/office/drawing/2014/main" id="{336E8516-524A-593A-D2FA-7458FBDD1C5B}"/>
                </a:ext>
              </a:extLst>
            </p:cNvPr>
            <p:cNvSpPr txBox="1"/>
            <p:nvPr/>
          </p:nvSpPr>
          <p:spPr>
            <a:xfrm>
              <a:off x="18799900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16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C43892B-9E86-F24D-AA6F-A90B44F0F47D}"/>
                </a:ext>
              </a:extLst>
            </p:cNvPr>
            <p:cNvGrpSpPr/>
            <p:nvPr/>
          </p:nvGrpSpPr>
          <p:grpSpPr>
            <a:xfrm>
              <a:off x="19658960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77" name="Graphique 48" descr="Internet contour">
                <a:extLst>
                  <a:ext uri="{FF2B5EF4-FFF2-40B4-BE49-F238E27FC236}">
                    <a16:creationId xmlns:a16="http://schemas.microsoft.com/office/drawing/2014/main" id="{CB61F090-0DFE-8806-87FE-3A71B280BDA2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79" name="Forme libre : forme 78">
                  <a:extLst>
                    <a:ext uri="{FF2B5EF4-FFF2-40B4-BE49-F238E27FC236}">
                      <a16:creationId xmlns:a16="http://schemas.microsoft.com/office/drawing/2014/main" id="{04A0F8EB-F548-AAAE-F886-F8C3A7A6B3B0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AA867742-89F6-D220-B18E-3EB98E60973A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orme libre : forme 80">
                  <a:extLst>
                    <a:ext uri="{FF2B5EF4-FFF2-40B4-BE49-F238E27FC236}">
                      <a16:creationId xmlns:a16="http://schemas.microsoft.com/office/drawing/2014/main" id="{7A4082B4-D645-588B-317E-3DFFCF6F3C5B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8" name="Image 77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EA56E64B-2FF5-03B3-79F7-5372D993C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85" name="Graphique 83" descr="Fin contour">
            <a:extLst>
              <a:ext uri="{FF2B5EF4-FFF2-40B4-BE49-F238E27FC236}">
                <a16:creationId xmlns:a16="http://schemas.microsoft.com/office/drawing/2014/main" id="{73FCB228-9272-86A9-E63A-90ED85678CA6}"/>
              </a:ext>
            </a:extLst>
          </p:cNvPr>
          <p:cNvGrpSpPr/>
          <p:nvPr/>
        </p:nvGrpSpPr>
        <p:grpSpPr>
          <a:xfrm>
            <a:off x="22861101" y="2722107"/>
            <a:ext cx="628650" cy="533552"/>
            <a:chOff x="15397475" y="1279210"/>
            <a:chExt cx="628650" cy="533552"/>
          </a:xfrm>
          <a:solidFill>
            <a:srgbClr val="000000"/>
          </a:solidFill>
        </p:grpSpPr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1593EB65-F467-2DAF-9152-0AD8F6500E1F}"/>
                </a:ext>
              </a:extLst>
            </p:cNvPr>
            <p:cNvSpPr/>
            <p:nvPr/>
          </p:nvSpPr>
          <p:spPr>
            <a:xfrm>
              <a:off x="16007075" y="1279362"/>
              <a:ext cx="19050" cy="533399"/>
            </a:xfrm>
            <a:custGeom>
              <a:avLst/>
              <a:gdLst>
                <a:gd name="connsiteX0" fmla="*/ 0 w 19050"/>
                <a:gd name="connsiteY0" fmla="*/ 0 h 533399"/>
                <a:gd name="connsiteX1" fmla="*/ 19050 w 19050"/>
                <a:gd name="connsiteY1" fmla="*/ 0 h 533399"/>
                <a:gd name="connsiteX2" fmla="*/ 19050 w 19050"/>
                <a:gd name="connsiteY2" fmla="*/ 533400 h 533399"/>
                <a:gd name="connsiteX3" fmla="*/ 0 w 19050"/>
                <a:gd name="connsiteY3" fmla="*/ 533400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3399">
                  <a:moveTo>
                    <a:pt x="0" y="0"/>
                  </a:moveTo>
                  <a:lnTo>
                    <a:pt x="19050" y="0"/>
                  </a:lnTo>
                  <a:lnTo>
                    <a:pt x="19050" y="53340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8CE3893E-E276-71AD-773B-E4CE2759104F}"/>
                </a:ext>
              </a:extLst>
            </p:cNvPr>
            <p:cNvSpPr/>
            <p:nvPr/>
          </p:nvSpPr>
          <p:spPr>
            <a:xfrm>
              <a:off x="15692750" y="1279210"/>
              <a:ext cx="280987" cy="533552"/>
            </a:xfrm>
            <a:custGeom>
              <a:avLst/>
              <a:gdLst>
                <a:gd name="connsiteX0" fmla="*/ 0 w 280987"/>
                <a:gd name="connsiteY0" fmla="*/ 0 h 533552"/>
                <a:gd name="connsiteX1" fmla="*/ 0 w 280987"/>
                <a:gd name="connsiteY1" fmla="*/ 533552 h 533552"/>
                <a:gd name="connsiteX2" fmla="*/ 280988 w 280987"/>
                <a:gd name="connsiteY2" fmla="*/ 266776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0"/>
                  </a:moveTo>
                  <a:lnTo>
                    <a:pt x="0" y="533552"/>
                  </a:lnTo>
                  <a:lnTo>
                    <a:pt x="280988" y="266776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4B81D5F3-5495-BDC9-27B5-576840B1017A}"/>
                </a:ext>
              </a:extLst>
            </p:cNvPr>
            <p:cNvSpPr/>
            <p:nvPr/>
          </p:nvSpPr>
          <p:spPr>
            <a:xfrm>
              <a:off x="15397475" y="1279210"/>
              <a:ext cx="280987" cy="533552"/>
            </a:xfrm>
            <a:custGeom>
              <a:avLst/>
              <a:gdLst>
                <a:gd name="connsiteX0" fmla="*/ 0 w 280987"/>
                <a:gd name="connsiteY0" fmla="*/ 533552 h 533552"/>
                <a:gd name="connsiteX1" fmla="*/ 280988 w 280987"/>
                <a:gd name="connsiteY1" fmla="*/ 266776 h 533552"/>
                <a:gd name="connsiteX2" fmla="*/ 0 w 280987"/>
                <a:gd name="connsiteY2" fmla="*/ 0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533552"/>
                  </a:moveTo>
                  <a:lnTo>
                    <a:pt x="280988" y="266776"/>
                  </a:lnTo>
                  <a:lnTo>
                    <a:pt x="0" y="0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TextBox 18">
            <a:extLst>
              <a:ext uri="{FF2B5EF4-FFF2-40B4-BE49-F238E27FC236}">
                <a16:creationId xmlns:a16="http://schemas.microsoft.com/office/drawing/2014/main" id="{0B7584EA-C44E-9E3B-ABED-DD2A06EFEDB4}"/>
              </a:ext>
            </a:extLst>
          </p:cNvPr>
          <p:cNvSpPr txBox="1"/>
          <p:nvPr/>
        </p:nvSpPr>
        <p:spPr>
          <a:xfrm>
            <a:off x="22242984" y="4674253"/>
            <a:ext cx="20177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latin typeface="Arial"/>
                <a:cs typeface="Arial"/>
              </a:rPr>
              <a:t>Fin </a:t>
            </a:r>
            <a:br>
              <a:rPr lang="fr-FR" sz="1600" b="1" dirty="0">
                <a:latin typeface="Arial"/>
                <a:cs typeface="Arial"/>
              </a:rPr>
            </a:br>
            <a:r>
              <a:rPr lang="fr-FR" sz="1600" b="1" dirty="0">
                <a:latin typeface="Arial"/>
                <a:cs typeface="Arial"/>
              </a:rPr>
              <a:t>de la campagne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BC3908CF-FF3F-CEF5-4C23-9CAC79005270}"/>
              </a:ext>
            </a:extLst>
          </p:cNvPr>
          <p:cNvSpPr txBox="1"/>
          <p:nvPr/>
        </p:nvSpPr>
        <p:spPr>
          <a:xfrm>
            <a:off x="22364888" y="3406182"/>
            <a:ext cx="15544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345192"/>
                </a:solidFill>
                <a:latin typeface="Arial"/>
              </a:rPr>
              <a:t>Fin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r>
              <a:rPr lang="en-US" b="1" dirty="0" err="1">
                <a:solidFill>
                  <a:srgbClr val="345192"/>
                </a:solidFill>
                <a:latin typeface="Arial"/>
              </a:rPr>
              <a:t>septembre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endParaRPr lang="en-US" dirty="0"/>
          </a:p>
        </p:txBody>
      </p:sp>
      <p:sp>
        <p:nvSpPr>
          <p:cNvPr id="91" name="Oval 12">
            <a:extLst>
              <a:ext uri="{FF2B5EF4-FFF2-40B4-BE49-F238E27FC236}">
                <a16:creationId xmlns:a16="http://schemas.microsoft.com/office/drawing/2014/main" id="{FC7DF67D-46D8-4AE2-61CA-6AB7B9B1DDE2}"/>
              </a:ext>
            </a:extLst>
          </p:cNvPr>
          <p:cNvSpPr/>
          <p:nvPr/>
        </p:nvSpPr>
        <p:spPr>
          <a:xfrm>
            <a:off x="23057877" y="4185755"/>
            <a:ext cx="366156" cy="376053"/>
          </a:xfrm>
          <a:prstGeom prst="ellipse">
            <a:avLst/>
          </a:prstGeom>
          <a:solidFill>
            <a:srgbClr val="9E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79389-7B1C-5438-0BB3-73C83B097942}"/>
              </a:ext>
            </a:extLst>
          </p:cNvPr>
          <p:cNvCxnSpPr>
            <a:cxnSpLocks/>
          </p:cNvCxnSpPr>
          <p:nvPr/>
        </p:nvCxnSpPr>
        <p:spPr>
          <a:xfrm>
            <a:off x="-10477543" y="4345932"/>
            <a:ext cx="22760182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plan de communication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diffusion tout au long de l’été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24C606C-5F8E-ABF6-79F3-F48C46ABD841}"/>
              </a:ext>
            </a:extLst>
          </p:cNvPr>
          <p:cNvGrpSpPr/>
          <p:nvPr/>
        </p:nvGrpSpPr>
        <p:grpSpPr>
          <a:xfrm>
            <a:off x="-11449969" y="2479878"/>
            <a:ext cx="2743200" cy="2786927"/>
            <a:chOff x="1738208" y="1408831"/>
            <a:chExt cx="2743200" cy="27869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82BAFC-414C-A4B0-C6B1-B241B14EEB19}"/>
                </a:ext>
              </a:extLst>
            </p:cNvPr>
            <p:cNvSpPr/>
            <p:nvPr/>
          </p:nvSpPr>
          <p:spPr>
            <a:xfrm>
              <a:off x="2827689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E53F414E-7196-71A0-7054-DAB2A2B13C42}"/>
                </a:ext>
              </a:extLst>
            </p:cNvPr>
            <p:cNvSpPr txBox="1"/>
            <p:nvPr/>
          </p:nvSpPr>
          <p:spPr>
            <a:xfrm>
              <a:off x="1914992" y="3610983"/>
              <a:ext cx="219155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8796A4E0-706D-1ADA-3B3C-DBC134919CDB}"/>
                </a:ext>
              </a:extLst>
            </p:cNvPr>
            <p:cNvSpPr txBox="1"/>
            <p:nvPr/>
          </p:nvSpPr>
          <p:spPr>
            <a:xfrm>
              <a:off x="1738208" y="2387182"/>
              <a:ext cx="274320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juin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 </a:t>
              </a:r>
              <a:br>
                <a:rPr lang="en-US" b="1" dirty="0">
                  <a:latin typeface="Arial"/>
                </a:rPr>
              </a:br>
              <a:endParaRPr lang="en-US" dirty="0">
                <a:cs typeface="Calibri" panose="020F0502020204030204"/>
              </a:endParaRPr>
            </a:p>
          </p:txBody>
        </p:sp>
        <p:pic>
          <p:nvPicPr>
            <p:cNvPr id="13" name="Graphic 30" descr="Marketing avec un remplissage uni">
              <a:extLst>
                <a:ext uri="{FF2B5EF4-FFF2-40B4-BE49-F238E27FC236}">
                  <a16:creationId xmlns:a16="http://schemas.microsoft.com/office/drawing/2014/main" id="{A7C01542-2C2A-954E-4F4D-F44E65333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2728" y="1408831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823FA7-6B22-C9F7-B7DE-1BBC1DF8595A}"/>
              </a:ext>
            </a:extLst>
          </p:cNvPr>
          <p:cNvGrpSpPr/>
          <p:nvPr/>
        </p:nvGrpSpPr>
        <p:grpSpPr>
          <a:xfrm>
            <a:off x="-5753374" y="2421822"/>
            <a:ext cx="3005238" cy="3329649"/>
            <a:chOff x="5859634" y="1350775"/>
            <a:chExt cx="3005238" cy="3329649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C5DC40EF-F21D-5F13-5FCE-BB96CB96457B}"/>
                </a:ext>
              </a:extLst>
            </p:cNvPr>
            <p:cNvSpPr/>
            <p:nvPr/>
          </p:nvSpPr>
          <p:spPr>
            <a:xfrm>
              <a:off x="7127970" y="3090817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AB4165D-F5E9-2962-65B5-752A1F52B686}"/>
                </a:ext>
              </a:extLst>
            </p:cNvPr>
            <p:cNvSpPr txBox="1"/>
            <p:nvPr/>
          </p:nvSpPr>
          <p:spPr>
            <a:xfrm>
              <a:off x="5859634" y="3603206"/>
              <a:ext cx="3005238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 la campagne dans les territoires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8D7704A7-AA7E-8E39-AE0D-C53E067DB9CE}"/>
                </a:ext>
              </a:extLst>
            </p:cNvPr>
            <p:cNvSpPr txBox="1"/>
            <p:nvPr/>
          </p:nvSpPr>
          <p:spPr>
            <a:xfrm>
              <a:off x="5939448" y="2394480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Vendredi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21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pic>
          <p:nvPicPr>
            <p:cNvPr id="18" name="Graphic 29" descr="Adresse de courrier avec un remplissage uni">
              <a:extLst>
                <a:ext uri="{FF2B5EF4-FFF2-40B4-BE49-F238E27FC236}">
                  <a16:creationId xmlns:a16="http://schemas.microsoft.com/office/drawing/2014/main" id="{30A748E8-B42E-4D33-6836-ADA2184D3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538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7CCE62D-D80B-BF61-DDDB-C8973600E314}"/>
              </a:ext>
            </a:extLst>
          </p:cNvPr>
          <p:cNvGrpSpPr/>
          <p:nvPr/>
        </p:nvGrpSpPr>
        <p:grpSpPr>
          <a:xfrm>
            <a:off x="5962650" y="2421822"/>
            <a:ext cx="2743200" cy="3618657"/>
            <a:chOff x="16405390" y="1350775"/>
            <a:chExt cx="2743200" cy="3618657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2FDE81E3-5FCC-6C6F-1309-28D2D6D8507C}"/>
                </a:ext>
              </a:extLst>
            </p:cNvPr>
            <p:cNvSpPr/>
            <p:nvPr/>
          </p:nvSpPr>
          <p:spPr>
            <a:xfrm>
              <a:off x="17593912" y="311852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808F6A7C-A006-B0F2-33B2-7E23A7D0F43D}"/>
                </a:ext>
              </a:extLst>
            </p:cNvPr>
            <p:cNvSpPr txBox="1"/>
            <p:nvPr/>
          </p:nvSpPr>
          <p:spPr>
            <a:xfrm>
              <a:off x="16768128" y="364599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l’action d’Eau 17 dans les territoires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452013-F21E-65FE-3117-FB7C2972683B}"/>
                </a:ext>
              </a:extLst>
            </p:cNvPr>
            <p:cNvSpPr txBox="1"/>
            <p:nvPr/>
          </p:nvSpPr>
          <p:spPr>
            <a:xfrm>
              <a:off x="16405390" y="242219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26" name="Graphic 29" descr="Adresse de courrier avec un remplissage uni">
              <a:extLst>
                <a:ext uri="{FF2B5EF4-FFF2-40B4-BE49-F238E27FC236}">
                  <a16:creationId xmlns:a16="http://schemas.microsoft.com/office/drawing/2014/main" id="{5DDA0A68-E33F-0388-A513-0FF0AA63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2762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FEEF081-F569-ED8A-0551-6F738640E70E}"/>
              </a:ext>
            </a:extLst>
          </p:cNvPr>
          <p:cNvGrpSpPr/>
          <p:nvPr/>
        </p:nvGrpSpPr>
        <p:grpSpPr>
          <a:xfrm>
            <a:off x="-8869996" y="2703291"/>
            <a:ext cx="2938401" cy="3394511"/>
            <a:chOff x="3846975" y="1632244"/>
            <a:chExt cx="2938401" cy="3394511"/>
          </a:xfrm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094A1EA7-C2C9-1766-E803-5CE4EC3086C7}"/>
                </a:ext>
              </a:extLst>
            </p:cNvPr>
            <p:cNvSpPr/>
            <p:nvPr/>
          </p:nvSpPr>
          <p:spPr>
            <a:xfrm>
              <a:off x="511999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10155F8F-E6DB-B626-D34A-9EA6E3F126DD}"/>
                </a:ext>
              </a:extLst>
            </p:cNvPr>
            <p:cNvSpPr txBox="1"/>
            <p:nvPr/>
          </p:nvSpPr>
          <p:spPr>
            <a:xfrm>
              <a:off x="3846975" y="3610983"/>
              <a:ext cx="2938401" cy="14157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LinkedIn</a:t>
              </a:r>
            </a:p>
            <a:p>
              <a:pPr algn="ctr"/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pour inciter les partenaires à relayer la campagne</a:t>
              </a:r>
              <a:b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 de sensibilisation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DBC293F-03E7-E9C7-7797-AEEA3046765F}"/>
                </a:ext>
              </a:extLst>
            </p:cNvPr>
            <p:cNvSpPr txBox="1"/>
            <p:nvPr/>
          </p:nvSpPr>
          <p:spPr>
            <a:xfrm>
              <a:off x="392822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>
                <a:cs typeface="Calibri" panose="020F0502020204030204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29069A64-2B75-8054-7214-F0EA27A591A3}"/>
                </a:ext>
              </a:extLst>
            </p:cNvPr>
            <p:cNvGrpSpPr/>
            <p:nvPr/>
          </p:nvGrpSpPr>
          <p:grpSpPr>
            <a:xfrm>
              <a:off x="4750753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32" name="Graphique 48" descr="Internet contour">
                <a:extLst>
                  <a:ext uri="{FF2B5EF4-FFF2-40B4-BE49-F238E27FC236}">
                    <a16:creationId xmlns:a16="http://schemas.microsoft.com/office/drawing/2014/main" id="{735D3090-AF7E-E864-02F4-5EA2716345CB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84D8A541-F5B4-5CED-AAAB-90637BC73503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711687F7-656A-A64F-064F-25B4FFCB99A1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A49CD620-43D4-59B1-8E6B-3538DB8402A2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33" name="Image 32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C2DB261D-E510-99E9-A657-08F19F9B6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44CDB19-9E5D-A3F3-756F-4945685C8E52}"/>
              </a:ext>
            </a:extLst>
          </p:cNvPr>
          <p:cNvGrpSpPr/>
          <p:nvPr/>
        </p:nvGrpSpPr>
        <p:grpSpPr>
          <a:xfrm>
            <a:off x="-2637880" y="2421822"/>
            <a:ext cx="2743200" cy="3047981"/>
            <a:chOff x="7665586" y="1350775"/>
            <a:chExt cx="2743200" cy="3047981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624099DD-359D-5B67-87D7-D2EABEFF6536}"/>
                </a:ext>
              </a:extLst>
            </p:cNvPr>
            <p:cNvSpPr/>
            <p:nvPr/>
          </p:nvSpPr>
          <p:spPr>
            <a:xfrm>
              <a:off x="8842667" y="3040295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9E81DCD6-6887-935C-F06E-BD2F3A04BA04}"/>
                </a:ext>
              </a:extLst>
            </p:cNvPr>
            <p:cNvSpPr txBox="1"/>
            <p:nvPr/>
          </p:nvSpPr>
          <p:spPr>
            <a:xfrm>
              <a:off x="7937500" y="3567759"/>
              <a:ext cx="2193271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 « réseaux sociaux »</a:t>
              </a:r>
            </a:p>
          </p:txBody>
        </p: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700E80AF-BD3F-E094-7B47-C82000A3398A}"/>
                </a:ext>
              </a:extLst>
            </p:cNvPr>
            <p:cNvSpPr txBox="1"/>
            <p:nvPr/>
          </p:nvSpPr>
          <p:spPr>
            <a:xfrm>
              <a:off x="7665586" y="2417156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Samedi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7F3B4BF-5ED6-BA31-1530-723B8DFB1B28}"/>
                </a:ext>
              </a:extLst>
            </p:cNvPr>
            <p:cNvGrpSpPr/>
            <p:nvPr/>
          </p:nvGrpSpPr>
          <p:grpSpPr>
            <a:xfrm>
              <a:off x="8546360" y="1350775"/>
              <a:ext cx="914400" cy="914400"/>
              <a:chOff x="2854987" y="4708454"/>
              <a:chExt cx="914400" cy="914400"/>
            </a:xfrm>
          </p:grpSpPr>
          <p:pic>
            <p:nvPicPr>
              <p:cNvPr id="52" name="Graphique 51" descr="Smartphone avec un remplissage uni">
                <a:extLst>
                  <a:ext uri="{FF2B5EF4-FFF2-40B4-BE49-F238E27FC236}">
                    <a16:creationId xmlns:a16="http://schemas.microsoft.com/office/drawing/2014/main" id="{BF5FFE2B-5AD3-B2A2-430D-E0A342DB9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854987" y="47084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3" name="Image 52" descr="Une image contenant logo, symbole, Graphique, Police&#10;&#10;Description générée automatiquement">
                <a:extLst>
                  <a:ext uri="{FF2B5EF4-FFF2-40B4-BE49-F238E27FC236}">
                    <a16:creationId xmlns:a16="http://schemas.microsoft.com/office/drawing/2014/main" id="{E4C53D26-17AD-B871-8BF8-09BC9772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4850" y="5002060"/>
                <a:ext cx="268260" cy="268736"/>
              </a:xfrm>
              <a:prstGeom prst="rect">
                <a:avLst/>
              </a:prstGeom>
            </p:spPr>
          </p:pic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CF7C815-76E0-D806-6EC7-3B69FD4A4E65}"/>
              </a:ext>
            </a:extLst>
          </p:cNvPr>
          <p:cNvGrpSpPr/>
          <p:nvPr/>
        </p:nvGrpSpPr>
        <p:grpSpPr>
          <a:xfrm>
            <a:off x="2264085" y="2450850"/>
            <a:ext cx="2743200" cy="3062177"/>
            <a:chOff x="11525535" y="1379803"/>
            <a:chExt cx="2743200" cy="3062177"/>
          </a:xfrm>
        </p:grpSpPr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33255AF7-6A81-6DDF-99B5-02806E3AF24F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33DA778B-E970-4916-14F8-08317DFABEB4}"/>
                </a:ext>
              </a:extLst>
            </p:cNvPr>
            <p:cNvSpPr txBox="1"/>
            <p:nvPr/>
          </p:nvSpPr>
          <p:spPr>
            <a:xfrm>
              <a:off x="11888273" y="3610983"/>
              <a:ext cx="201772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la campagne d’affichage</a:t>
              </a:r>
              <a:endParaRPr lang="fr-FR" b="1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A9B69AB7-C664-A8C2-C063-0D574900F8F2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58" name="Graphique 57" descr="Imprimante avec un remplissage uni">
              <a:extLst>
                <a:ext uri="{FF2B5EF4-FFF2-40B4-BE49-F238E27FC236}">
                  <a16:creationId xmlns:a16="http://schemas.microsoft.com/office/drawing/2014/main" id="{12182C6B-FC0B-7584-E8E4-0755003C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9E71D0A-386B-F34B-869B-62C62C8E347F}"/>
              </a:ext>
            </a:extLst>
          </p:cNvPr>
          <p:cNvGrpSpPr/>
          <p:nvPr/>
        </p:nvGrpSpPr>
        <p:grpSpPr>
          <a:xfrm>
            <a:off x="4048198" y="2458333"/>
            <a:ext cx="2743200" cy="3547136"/>
            <a:chOff x="13544336" y="1387286"/>
            <a:chExt cx="2743200" cy="3547136"/>
          </a:xfrm>
        </p:grpSpPr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84525F10-18D9-C81F-7699-ACB0B0544CF7}"/>
                </a:ext>
              </a:extLst>
            </p:cNvPr>
            <p:cNvSpPr/>
            <p:nvPr/>
          </p:nvSpPr>
          <p:spPr>
            <a:xfrm>
              <a:off x="14732858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18">
              <a:extLst>
                <a:ext uri="{FF2B5EF4-FFF2-40B4-BE49-F238E27FC236}">
                  <a16:creationId xmlns:a16="http://schemas.microsoft.com/office/drawing/2014/main" id="{8569B88B-922E-2DFC-18D9-115DFD215110}"/>
                </a:ext>
              </a:extLst>
            </p:cNvPr>
            <p:cNvSpPr txBox="1"/>
            <p:nvPr/>
          </p:nvSpPr>
          <p:spPr>
            <a:xfrm>
              <a:off x="13907074" y="361098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d’affiches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usagers des ports de plaisance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2" name="TextBox 23">
              <a:extLst>
                <a:ext uri="{FF2B5EF4-FFF2-40B4-BE49-F238E27FC236}">
                  <a16:creationId xmlns:a16="http://schemas.microsoft.com/office/drawing/2014/main" id="{55274B5D-56E8-C18A-0343-17B201F2CAFD}"/>
                </a:ext>
              </a:extLst>
            </p:cNvPr>
            <p:cNvSpPr txBox="1"/>
            <p:nvPr/>
          </p:nvSpPr>
          <p:spPr>
            <a:xfrm>
              <a:off x="1354433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7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3" name="Graphique 62" descr="Papier avec un remplissage uni">
              <a:extLst>
                <a:ext uri="{FF2B5EF4-FFF2-40B4-BE49-F238E27FC236}">
                  <a16:creationId xmlns:a16="http://schemas.microsoft.com/office/drawing/2014/main" id="{E333AFF4-1EFC-6AC1-C136-1C815254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506424" y="1387286"/>
              <a:ext cx="877889" cy="877889"/>
            </a:xfrm>
            <a:prstGeom prst="rect">
              <a:avLst/>
            </a:prstGeom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1D8C7C0-36DC-B5E5-A91E-50705CA041D0}"/>
              </a:ext>
            </a:extLst>
          </p:cNvPr>
          <p:cNvGrpSpPr/>
          <p:nvPr/>
        </p:nvGrpSpPr>
        <p:grpSpPr>
          <a:xfrm>
            <a:off x="114193" y="2448656"/>
            <a:ext cx="2743200" cy="3308398"/>
            <a:chOff x="11525535" y="1379803"/>
            <a:chExt cx="2743200" cy="3308398"/>
          </a:xfrm>
        </p:grpSpPr>
        <p:sp>
          <p:nvSpPr>
            <p:cNvPr id="65" name="Oval 12">
              <a:extLst>
                <a:ext uri="{FF2B5EF4-FFF2-40B4-BE49-F238E27FC236}">
                  <a16:creationId xmlns:a16="http://schemas.microsoft.com/office/drawing/2014/main" id="{D82FDFDA-A514-D47A-F0B8-41E7F7FD6F4C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18">
              <a:extLst>
                <a:ext uri="{FF2B5EF4-FFF2-40B4-BE49-F238E27FC236}">
                  <a16:creationId xmlns:a16="http://schemas.microsoft.com/office/drawing/2014/main" id="{0F4934DC-9FDD-DD28-2772-57ED840F3466}"/>
                </a:ext>
              </a:extLst>
            </p:cNvPr>
            <p:cNvSpPr txBox="1"/>
            <p:nvPr/>
          </p:nvSpPr>
          <p:spPr>
            <a:xfrm>
              <a:off x="11888273" y="3610983"/>
              <a:ext cx="197115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de stickers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douches</a:t>
              </a:r>
              <a:b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 de plage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0CA014F-B1DF-1328-79E8-40196AF4C1F0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Mardi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</a:t>
              </a:r>
              <a:r>
                <a:rPr lang="en-US" b="1" baseline="30000" dirty="0">
                  <a:solidFill>
                    <a:srgbClr val="345192"/>
                  </a:solidFill>
                  <a:latin typeface="Arial"/>
                </a:rPr>
                <a:t>er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8" name="Graphique 67" descr="Imprimante avec un remplissage uni">
              <a:extLst>
                <a:ext uri="{FF2B5EF4-FFF2-40B4-BE49-F238E27FC236}">
                  <a16:creationId xmlns:a16="http://schemas.microsoft.com/office/drawing/2014/main" id="{F771A95D-CBE4-A09E-CF74-5F006D99F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33AA7EE-DCDE-252D-3A32-2006143E2227}"/>
              </a:ext>
            </a:extLst>
          </p:cNvPr>
          <p:cNvGrpSpPr/>
          <p:nvPr/>
        </p:nvGrpSpPr>
        <p:grpSpPr>
          <a:xfrm>
            <a:off x="7969484" y="2726920"/>
            <a:ext cx="2743200" cy="3055957"/>
            <a:chOff x="18799900" y="1632244"/>
            <a:chExt cx="2743200" cy="3055957"/>
          </a:xfrm>
        </p:grpSpPr>
        <p:sp>
          <p:nvSpPr>
            <p:cNvPr id="73" name="Oval 12">
              <a:extLst>
                <a:ext uri="{FF2B5EF4-FFF2-40B4-BE49-F238E27FC236}">
                  <a16:creationId xmlns:a16="http://schemas.microsoft.com/office/drawing/2014/main" id="{F1A37B08-4250-357F-863D-CCAF2E544363}"/>
                </a:ext>
              </a:extLst>
            </p:cNvPr>
            <p:cNvSpPr/>
            <p:nvPr/>
          </p:nvSpPr>
          <p:spPr>
            <a:xfrm>
              <a:off x="19988422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18">
              <a:extLst>
                <a:ext uri="{FF2B5EF4-FFF2-40B4-BE49-F238E27FC236}">
                  <a16:creationId xmlns:a16="http://schemas.microsoft.com/office/drawing/2014/main" id="{FD97DE37-BF4F-E455-17BF-6E0E5264FAC4}"/>
                </a:ext>
              </a:extLst>
            </p:cNvPr>
            <p:cNvSpPr txBox="1"/>
            <p:nvPr/>
          </p:nvSpPr>
          <p:spPr>
            <a:xfrm>
              <a:off x="19162638" y="3610983"/>
              <a:ext cx="201772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 LinkedIn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des partenaires 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75" name="TextBox 23">
              <a:extLst>
                <a:ext uri="{FF2B5EF4-FFF2-40B4-BE49-F238E27FC236}">
                  <a16:creationId xmlns:a16="http://schemas.microsoft.com/office/drawing/2014/main" id="{336E8516-524A-593A-D2FA-7458FBDD1C5B}"/>
                </a:ext>
              </a:extLst>
            </p:cNvPr>
            <p:cNvSpPr txBox="1"/>
            <p:nvPr/>
          </p:nvSpPr>
          <p:spPr>
            <a:xfrm>
              <a:off x="18799900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16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C43892B-9E86-F24D-AA6F-A90B44F0F47D}"/>
                </a:ext>
              </a:extLst>
            </p:cNvPr>
            <p:cNvGrpSpPr/>
            <p:nvPr/>
          </p:nvGrpSpPr>
          <p:grpSpPr>
            <a:xfrm>
              <a:off x="19658960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77" name="Graphique 48" descr="Internet contour">
                <a:extLst>
                  <a:ext uri="{FF2B5EF4-FFF2-40B4-BE49-F238E27FC236}">
                    <a16:creationId xmlns:a16="http://schemas.microsoft.com/office/drawing/2014/main" id="{CB61F090-0DFE-8806-87FE-3A71B280BDA2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79" name="Forme libre : forme 78">
                  <a:extLst>
                    <a:ext uri="{FF2B5EF4-FFF2-40B4-BE49-F238E27FC236}">
                      <a16:creationId xmlns:a16="http://schemas.microsoft.com/office/drawing/2014/main" id="{04A0F8EB-F548-AAAE-F886-F8C3A7A6B3B0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AA867742-89F6-D220-B18E-3EB98E60973A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orme libre : forme 80">
                  <a:extLst>
                    <a:ext uri="{FF2B5EF4-FFF2-40B4-BE49-F238E27FC236}">
                      <a16:creationId xmlns:a16="http://schemas.microsoft.com/office/drawing/2014/main" id="{7A4082B4-D645-588B-317E-3DFFCF6F3C5B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8" name="Image 77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EA56E64B-2FF5-03B3-79F7-5372D993C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85" name="Graphique 83" descr="Fin contour">
            <a:extLst>
              <a:ext uri="{FF2B5EF4-FFF2-40B4-BE49-F238E27FC236}">
                <a16:creationId xmlns:a16="http://schemas.microsoft.com/office/drawing/2014/main" id="{73FCB228-9272-86A9-E63A-90ED85678CA6}"/>
              </a:ext>
            </a:extLst>
          </p:cNvPr>
          <p:cNvGrpSpPr/>
          <p:nvPr/>
        </p:nvGrpSpPr>
        <p:grpSpPr>
          <a:xfrm>
            <a:off x="10968064" y="2722107"/>
            <a:ext cx="628650" cy="533552"/>
            <a:chOff x="15397475" y="1279210"/>
            <a:chExt cx="628650" cy="533552"/>
          </a:xfrm>
          <a:solidFill>
            <a:srgbClr val="000000"/>
          </a:solidFill>
        </p:grpSpPr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1593EB65-F467-2DAF-9152-0AD8F6500E1F}"/>
                </a:ext>
              </a:extLst>
            </p:cNvPr>
            <p:cNvSpPr/>
            <p:nvPr/>
          </p:nvSpPr>
          <p:spPr>
            <a:xfrm>
              <a:off x="16007075" y="1279362"/>
              <a:ext cx="19050" cy="533399"/>
            </a:xfrm>
            <a:custGeom>
              <a:avLst/>
              <a:gdLst>
                <a:gd name="connsiteX0" fmla="*/ 0 w 19050"/>
                <a:gd name="connsiteY0" fmla="*/ 0 h 533399"/>
                <a:gd name="connsiteX1" fmla="*/ 19050 w 19050"/>
                <a:gd name="connsiteY1" fmla="*/ 0 h 533399"/>
                <a:gd name="connsiteX2" fmla="*/ 19050 w 19050"/>
                <a:gd name="connsiteY2" fmla="*/ 533400 h 533399"/>
                <a:gd name="connsiteX3" fmla="*/ 0 w 19050"/>
                <a:gd name="connsiteY3" fmla="*/ 533400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3399">
                  <a:moveTo>
                    <a:pt x="0" y="0"/>
                  </a:moveTo>
                  <a:lnTo>
                    <a:pt x="19050" y="0"/>
                  </a:lnTo>
                  <a:lnTo>
                    <a:pt x="19050" y="53340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8CE3893E-E276-71AD-773B-E4CE2759104F}"/>
                </a:ext>
              </a:extLst>
            </p:cNvPr>
            <p:cNvSpPr/>
            <p:nvPr/>
          </p:nvSpPr>
          <p:spPr>
            <a:xfrm>
              <a:off x="15692750" y="1279210"/>
              <a:ext cx="280987" cy="533552"/>
            </a:xfrm>
            <a:custGeom>
              <a:avLst/>
              <a:gdLst>
                <a:gd name="connsiteX0" fmla="*/ 0 w 280987"/>
                <a:gd name="connsiteY0" fmla="*/ 0 h 533552"/>
                <a:gd name="connsiteX1" fmla="*/ 0 w 280987"/>
                <a:gd name="connsiteY1" fmla="*/ 533552 h 533552"/>
                <a:gd name="connsiteX2" fmla="*/ 280988 w 280987"/>
                <a:gd name="connsiteY2" fmla="*/ 266776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0"/>
                  </a:moveTo>
                  <a:lnTo>
                    <a:pt x="0" y="533552"/>
                  </a:lnTo>
                  <a:lnTo>
                    <a:pt x="280988" y="266776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4B81D5F3-5495-BDC9-27B5-576840B1017A}"/>
                </a:ext>
              </a:extLst>
            </p:cNvPr>
            <p:cNvSpPr/>
            <p:nvPr/>
          </p:nvSpPr>
          <p:spPr>
            <a:xfrm>
              <a:off x="15397475" y="1279210"/>
              <a:ext cx="280987" cy="533552"/>
            </a:xfrm>
            <a:custGeom>
              <a:avLst/>
              <a:gdLst>
                <a:gd name="connsiteX0" fmla="*/ 0 w 280987"/>
                <a:gd name="connsiteY0" fmla="*/ 533552 h 533552"/>
                <a:gd name="connsiteX1" fmla="*/ 280988 w 280987"/>
                <a:gd name="connsiteY1" fmla="*/ 266776 h 533552"/>
                <a:gd name="connsiteX2" fmla="*/ 0 w 280987"/>
                <a:gd name="connsiteY2" fmla="*/ 0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533552"/>
                  </a:moveTo>
                  <a:lnTo>
                    <a:pt x="280988" y="266776"/>
                  </a:lnTo>
                  <a:lnTo>
                    <a:pt x="0" y="0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TextBox 18">
            <a:extLst>
              <a:ext uri="{FF2B5EF4-FFF2-40B4-BE49-F238E27FC236}">
                <a16:creationId xmlns:a16="http://schemas.microsoft.com/office/drawing/2014/main" id="{0B7584EA-C44E-9E3B-ABED-DD2A06EFEDB4}"/>
              </a:ext>
            </a:extLst>
          </p:cNvPr>
          <p:cNvSpPr txBox="1"/>
          <p:nvPr/>
        </p:nvSpPr>
        <p:spPr>
          <a:xfrm>
            <a:off x="10349947" y="4674253"/>
            <a:ext cx="20177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435057"/>
                </a:solidFill>
                <a:latin typeface="Arial"/>
                <a:cs typeface="Arial"/>
              </a:rPr>
              <a:t>Fin </a:t>
            </a:r>
            <a:br>
              <a:rPr lang="fr-FR" sz="1600" b="1" dirty="0">
                <a:solidFill>
                  <a:srgbClr val="435057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rgbClr val="435057"/>
                </a:solidFill>
                <a:latin typeface="Arial"/>
                <a:cs typeface="Arial"/>
              </a:rPr>
              <a:t>de la campagne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BC3908CF-FF3F-CEF5-4C23-9CAC79005270}"/>
              </a:ext>
            </a:extLst>
          </p:cNvPr>
          <p:cNvSpPr txBox="1"/>
          <p:nvPr/>
        </p:nvSpPr>
        <p:spPr>
          <a:xfrm>
            <a:off x="10471851" y="3406182"/>
            <a:ext cx="15544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345192"/>
                </a:solidFill>
                <a:latin typeface="Arial"/>
              </a:rPr>
              <a:t>Fin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r>
              <a:rPr lang="en-US" b="1" dirty="0" err="1">
                <a:solidFill>
                  <a:srgbClr val="345192"/>
                </a:solidFill>
                <a:latin typeface="Arial"/>
              </a:rPr>
              <a:t>septembre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endParaRPr lang="en-US" dirty="0"/>
          </a:p>
        </p:txBody>
      </p:sp>
      <p:sp>
        <p:nvSpPr>
          <p:cNvPr id="91" name="Oval 12">
            <a:extLst>
              <a:ext uri="{FF2B5EF4-FFF2-40B4-BE49-F238E27FC236}">
                <a16:creationId xmlns:a16="http://schemas.microsoft.com/office/drawing/2014/main" id="{FC7DF67D-46D8-4AE2-61CA-6AB7B9B1DDE2}"/>
              </a:ext>
            </a:extLst>
          </p:cNvPr>
          <p:cNvSpPr/>
          <p:nvPr/>
        </p:nvSpPr>
        <p:spPr>
          <a:xfrm>
            <a:off x="11164840" y="4185755"/>
            <a:ext cx="366156" cy="376053"/>
          </a:xfrm>
          <a:prstGeom prst="ellipse">
            <a:avLst/>
          </a:prstGeom>
          <a:solidFill>
            <a:srgbClr val="9E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2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1104</Words>
  <Application>Microsoft Office PowerPoint</Application>
  <PresentationFormat>Grand écran</PresentationFormat>
  <Paragraphs>178</Paragraphs>
  <Slides>23</Slides>
  <Notes>4</Notes>
  <HiddenSlides>1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Wingdings</vt:lpstr>
      <vt:lpstr>Thème Office</vt:lpstr>
      <vt:lpstr>Campagne estivale de sensibilisation  « L’eau, on l’aime, on la préserve » </vt:lpstr>
      <vt:lpstr>Présentation PowerPoint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Présentation PowerPoint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dispositif</dc:title>
  <dc:creator>Inès BACHTANIK</dc:creator>
  <cp:lastModifiedBy>Cyrielle VANDEWALLE</cp:lastModifiedBy>
  <cp:revision>29</cp:revision>
  <dcterms:created xsi:type="dcterms:W3CDTF">2023-11-20T11:30:05Z</dcterms:created>
  <dcterms:modified xsi:type="dcterms:W3CDTF">2023-12-11T09:31:48Z</dcterms:modified>
</cp:coreProperties>
</file>